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3"/>
  </p:notesMasterIdLst>
  <p:sldIdLst>
    <p:sldId id="256" r:id="rId5"/>
    <p:sldId id="262" r:id="rId6"/>
    <p:sldId id="277" r:id="rId7"/>
    <p:sldId id="278" r:id="rId8"/>
    <p:sldId id="257" r:id="rId9"/>
    <p:sldId id="260" r:id="rId10"/>
    <p:sldId id="280" r:id="rId11"/>
    <p:sldId id="279" r:id="rId12"/>
    <p:sldId id="276" r:id="rId13"/>
    <p:sldId id="281" r:id="rId14"/>
    <p:sldId id="282" r:id="rId15"/>
    <p:sldId id="283" r:id="rId16"/>
    <p:sldId id="285" r:id="rId17"/>
    <p:sldId id="273" r:id="rId18"/>
    <p:sldId id="284" r:id="rId19"/>
    <p:sldId id="287" r:id="rId20"/>
    <p:sldId id="286" r:id="rId21"/>
    <p:sldId id="275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E4E98"/>
    <a:srgbClr val="5E4732"/>
    <a:srgbClr val="FAEBD5"/>
    <a:srgbClr val="FAF3E9"/>
    <a:srgbClr val="F6F1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8B26BE6-CC9C-915D-BE67-604BA5787D88}" v="6" dt="2022-02-24T10:01:46.776"/>
    <p1510:client id="{0DBAC6F1-BFEA-A251-F4B0-B9CED9CE1CCA}" v="6" dt="2022-02-28T09:08:24.595"/>
    <p1510:client id="{283B5167-B257-4C46-AB34-9B6AAEA4C4BF}" v="828" dt="2022-01-06T02:35:30.084"/>
    <p1510:client id="{4D8D12F5-AA7F-B426-090F-3DCC928244ED}" v="17" dt="2022-02-25T07:04:47.929"/>
    <p1510:client id="{A7D5E7E3-0673-44DB-B4CA-E16358EDBF88}" v="156" dt="2022-02-23T14:08:01.639"/>
    <p1510:client id="{B5EA5539-90E3-E0C5-6964-DE2A80AF7A91}" v="70" dt="2022-02-24T09:27:30.199"/>
    <p1510:client id="{D6CCED4E-44E2-44BC-A2EC-D3238D59D01E}" v="1" dt="2022-01-06T06:37:02.724"/>
    <p1510:client id="{DB31A7AF-568E-92DD-3192-05B663144BAD}" v="13" dt="2022-02-23T14:34:16.680"/>
    <p1510:client id="{DB36A60C-432B-3CFA-6E30-A5D0352ED179}" v="9" dt="2022-02-24T09:44:48.437"/>
    <p1510:client id="{DB4A024B-50E0-BF31-10D0-32E3CF53E16F}" v="11" dt="2022-02-23T14:23:30.145"/>
    <p1510:client id="{EC3ADE46-0994-7F10-B3D7-1D06B3E3C225}" v="3" dt="2022-02-24T06:14:51.09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2101" autoAdjust="0"/>
  </p:normalViewPr>
  <p:slideViewPr>
    <p:cSldViewPr snapToGrid="0">
      <p:cViewPr varScale="1">
        <p:scale>
          <a:sx n="83" d="100"/>
          <a:sy n="83" d="100"/>
        </p:scale>
        <p:origin x="163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HK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D6E19F-04DC-4268-8EF4-C4FB0624AF73}" type="datetimeFigureOut">
              <a:rPr lang="en-HK" smtClean="0"/>
              <a:t>5/7/2022</a:t>
            </a:fld>
            <a:endParaRPr lang="en-HK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HK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H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H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1B73FF-6C61-4CB0-B31B-05A3F7985974}" type="slidenum">
              <a:rPr lang="en-HK" smtClean="0"/>
              <a:t>‹#›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29547430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1B73FF-6C61-4CB0-B31B-05A3F7985974}" type="slidenum">
              <a:rPr lang="en-HK" smtClean="0"/>
              <a:t>3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7610986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>
                <a:ea typeface="新細明體"/>
              </a:rPr>
              <a:t>教師讓學生回憶一次面對他人犯錯的經歷，並讓他們與鄰座同學分享</a:t>
            </a:r>
            <a:r>
              <a:rPr lang="zh-HK" altLang="en-US" dirty="0">
                <a:ea typeface="新細明體"/>
              </a:rPr>
              <a:t>處理方法；</a:t>
            </a:r>
            <a:endParaRPr lang="en-US" dirty="0">
              <a:ea typeface="新細明體"/>
              <a:cs typeface="Calibri" panose="020F0502020204030204"/>
            </a:endParaRPr>
          </a:p>
          <a:p>
            <a:r>
              <a:rPr lang="zh-TW" altLang="en-US" dirty="0">
                <a:ea typeface="新細明體"/>
              </a:rPr>
              <a:t>讓他們根據鄰座同學所分享的經歷，指出別人做得好的地方，並</a:t>
            </a:r>
            <a:r>
              <a:rPr lang="zh-HK" altLang="en-US" dirty="0">
                <a:ea typeface="新細明體"/>
              </a:rPr>
              <a:t>討</a:t>
            </a:r>
            <a:r>
              <a:rPr lang="zh-TW" altLang="en-US" dirty="0">
                <a:ea typeface="新細明體"/>
              </a:rPr>
              <a:t>論出可以處理得更好的方法。</a:t>
            </a:r>
            <a:endParaRPr lang="en-US" dirty="0">
              <a:ea typeface="新細明體"/>
              <a:cs typeface="Calibri" panose="020F0502020204030204"/>
            </a:endParaRPr>
          </a:p>
          <a:p>
            <a:br>
              <a:rPr lang="en-US" altLang="zh-TW" dirty="0">
                <a:cs typeface="+mn-lt"/>
              </a:rPr>
            </a:br>
            <a:endParaRPr lang="en-HK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1B73FF-6C61-4CB0-B31B-05A3F7985974}" type="slidenum">
              <a:rPr lang="en-HK" smtClean="0"/>
              <a:t>13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39017608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1B73FF-6C61-4CB0-B31B-05A3F7985974}" type="slidenum">
              <a:rPr lang="en-HK" smtClean="0"/>
              <a:t>14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10759792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1B73FF-6C61-4CB0-B31B-05A3F7985974}" type="slidenum">
              <a:rPr lang="en-HK" smtClean="0"/>
              <a:t>15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249646070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教師可根據教學進度，自行決定是否於課堂上完成延伸活動。</a:t>
            </a:r>
            <a:endParaRPr lang="en-H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1B73FF-6C61-4CB0-B31B-05A3F7985974}" type="slidenum">
              <a:rPr lang="en-HK" smtClean="0"/>
              <a:t>16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171596571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1B73FF-6C61-4CB0-B31B-05A3F7985974}" type="slidenum">
              <a:rPr lang="en-HK" smtClean="0"/>
              <a:t>17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297871985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b="0" dirty="0">
              <a:solidFill>
                <a:srgbClr val="FFFFFF"/>
              </a:solidFill>
              <a:ea typeface="DFPYuanBold-B5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1B73FF-6C61-4CB0-B31B-05A3F7985974}" type="slidenum">
              <a:rPr lang="en-HK" smtClean="0"/>
              <a:t>18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33179063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1B73FF-6C61-4CB0-B31B-05A3F7985974}" type="slidenum">
              <a:rPr lang="en-HK" smtClean="0"/>
              <a:t>5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38423735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zh-TW" altLang="en-US" dirty="0"/>
              <a:t>教師展示教學簡報中的圖片，讓學生描述圖中的情境： </a:t>
            </a:r>
            <a:endParaRPr lang="en-US" altLang="zh-TW" dirty="0"/>
          </a:p>
          <a:p>
            <a:pPr marL="171450" indent="-171450" algn="just">
              <a:buFont typeface="Arial"/>
              <a:buChar char="•"/>
            </a:pPr>
            <a:r>
              <a:rPr lang="zh-TW" altLang="en-US" dirty="0"/>
              <a:t>圖片一：不小心被人踩了一腳。</a:t>
            </a:r>
            <a:endParaRPr lang="en-US" altLang="zh-TW" dirty="0">
              <a:cs typeface="Calibri" panose="020F0502020204030204"/>
            </a:endParaRPr>
          </a:p>
          <a:p>
            <a:pPr marL="171450" indent="-171450" algn="just">
              <a:buFont typeface="Arial"/>
              <a:buChar char="•"/>
            </a:pPr>
            <a:r>
              <a:rPr lang="zh-TW" altLang="en-US" dirty="0"/>
              <a:t>圖片二：心愛的模型被弟弟弄壞了。</a:t>
            </a:r>
            <a:endParaRPr lang="en-US" altLang="zh-TW" dirty="0">
              <a:cs typeface="Calibri" panose="020F0502020204030204"/>
            </a:endParaRPr>
          </a:p>
          <a:p>
            <a:pPr algn="just"/>
            <a:endParaRPr lang="zh-TW" altLang="en-US" dirty="0">
              <a:ea typeface="新細明體"/>
              <a:cs typeface="Calibri" panose="020F0502020204030204"/>
            </a:endParaRPr>
          </a:p>
          <a:p>
            <a:r>
              <a:rPr lang="zh-TW" dirty="0">
                <a:ea typeface="新細明體"/>
              </a:rPr>
              <a:t>教師向學生</a:t>
            </a:r>
            <a:r>
              <a:rPr lang="zh-TW" altLang="en-US" dirty="0">
                <a:ea typeface="新細明體"/>
              </a:rPr>
              <a:t>提問以下問題，讓學生自由分享：</a:t>
            </a:r>
            <a:endParaRPr lang="en-US" altLang="zh-TW" dirty="0">
              <a:ea typeface="新細明體"/>
              <a:cs typeface="Calibri"/>
            </a:endParaRPr>
          </a:p>
          <a:p>
            <a:pPr marL="228600" indent="-228600" algn="just">
              <a:buAutoNum type="arabicPeriod"/>
            </a:pPr>
            <a:r>
              <a:rPr lang="zh-TW" altLang="en-US" dirty="0">
                <a:ea typeface="新細明體"/>
              </a:rPr>
              <a:t>你曾經遇上圖中的情況嗎？</a:t>
            </a:r>
            <a:endParaRPr lang="en-US" altLang="zh-TW" dirty="0">
              <a:ea typeface="新細明體"/>
            </a:endParaRPr>
          </a:p>
          <a:p>
            <a:pPr marL="228600" indent="-228600" algn="just">
              <a:buAutoNum type="arabicPeriod"/>
            </a:pPr>
            <a:r>
              <a:rPr lang="zh-TW" altLang="en-US" dirty="0">
                <a:ea typeface="新細明體"/>
              </a:rPr>
              <a:t>你還記得當時自己的反應嗎？為甚麼有這樣的反應？</a:t>
            </a:r>
            <a:endParaRPr lang="en-US" altLang="zh-TW" dirty="0">
              <a:ea typeface="新細明體"/>
            </a:endParaRPr>
          </a:p>
          <a:p>
            <a:pPr marL="228600" indent="-228600" algn="just">
              <a:buAutoNum type="arabicPeriod"/>
            </a:pPr>
            <a:r>
              <a:rPr lang="zh-TW" altLang="en-US" dirty="0">
                <a:ea typeface="新細明體"/>
              </a:rPr>
              <a:t>對方又有甚麼反應？</a:t>
            </a:r>
          </a:p>
          <a:p>
            <a:pPr marL="228600" indent="-228600" algn="just">
              <a:buAutoNum type="arabicPeriod"/>
            </a:pPr>
            <a:r>
              <a:rPr lang="zh-TW" altLang="en-US" dirty="0">
                <a:ea typeface="新細明體"/>
              </a:rPr>
              <a:t>對方真的有心做出令你不快的事嗎？</a:t>
            </a:r>
            <a:endParaRPr lang="zh-TW" altLang="en-US" dirty="0">
              <a:ea typeface="新細明體"/>
              <a:cs typeface="Calibri" panose="020F0502020204030204"/>
            </a:endParaRPr>
          </a:p>
          <a:p>
            <a:endParaRPr lang="en-US" altLang="zh-TW" dirty="0">
              <a:ea typeface="新細明體"/>
              <a:cs typeface="Calibri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1B73FF-6C61-4CB0-B31B-05A3F7985974}" type="slidenum">
              <a:rPr lang="en-HK" smtClean="0"/>
              <a:t>6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6322269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1B73FF-6C61-4CB0-B31B-05A3F7985974}" type="slidenum">
              <a:rPr lang="en-HK" smtClean="0"/>
              <a:t>7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22881934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1B73FF-6C61-4CB0-B31B-05A3F7985974}" type="slidenum">
              <a:rPr lang="en-HK" smtClean="0"/>
              <a:t>8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25942056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1B73FF-6C61-4CB0-B31B-05A3F7985974}" type="slidenum">
              <a:rPr lang="en-HK" smtClean="0"/>
              <a:t>9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11968510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1B73FF-6C61-4CB0-B31B-05A3F7985974}" type="slidenum">
              <a:rPr lang="en-HK" smtClean="0"/>
              <a:t>10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25799657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  <a:spcBef>
                <a:spcPts val="1000"/>
              </a:spcBef>
            </a:pPr>
            <a:r>
              <a:rPr lang="zh-TW" altLang="en-US" dirty="0">
                <a:ea typeface="新細明體"/>
                <a:cs typeface="Calibri"/>
              </a:rPr>
              <a:t>參考答案：</a:t>
            </a:r>
            <a:endParaRPr lang="zh-TW" altLang="en-US" dirty="0">
              <a:ea typeface="新細明體"/>
            </a:endParaRPr>
          </a:p>
          <a:p>
            <a:pPr marL="228600" indent="-228600" algn="l">
              <a:lnSpc>
                <a:spcPct val="150000"/>
              </a:lnSpc>
              <a:spcBef>
                <a:spcPts val="1000"/>
              </a:spcBef>
              <a:buAutoNum type="arabicPeriod"/>
            </a:pPr>
            <a:r>
              <a:rPr lang="zh-TW" altLang="en-US" sz="1000" dirty="0">
                <a:solidFill>
                  <a:schemeClr val="accent1"/>
                </a:solidFill>
                <a:latin typeface="+mj-ea"/>
                <a:ea typeface="+mj-ea"/>
              </a:rPr>
              <a:t>從</a:t>
            </a:r>
            <a:r>
              <a:rPr lang="zh-TW" sz="1000" dirty="0">
                <a:solidFill>
                  <a:schemeClr val="accent1"/>
                </a:solidFill>
                <a:latin typeface="+mj-ea"/>
                <a:ea typeface="+mj-ea"/>
              </a:rPr>
              <a:t>故事中可見，劉寬是一個怎樣的人？</a:t>
            </a:r>
            <a:br>
              <a:rPr lang="zh-TW" sz="1000" dirty="0">
                <a:solidFill>
                  <a:schemeClr val="accent1"/>
                </a:solidFill>
                <a:latin typeface="+mj-ea"/>
                <a:ea typeface="+mj-ea"/>
                <a:cs typeface="+mn-lt"/>
              </a:rPr>
            </a:br>
            <a:r>
              <a:rPr lang="zh-TW" altLang="en-US" sz="1000" dirty="0">
                <a:solidFill>
                  <a:schemeClr val="accent1"/>
                </a:solidFill>
                <a:latin typeface="華康香港標準楷書" panose="03000509000000000000" pitchFamily="65" charset="-120"/>
                <a:ea typeface="華康香港標準楷書" panose="03000509000000000000" pitchFamily="65" charset="-120"/>
                <a:cs typeface="華康香港標準楷書" panose="03000509000000000000" pitchFamily="65" charset="-120"/>
              </a:rPr>
              <a:t>（</a:t>
            </a:r>
            <a:r>
              <a:rPr lang="zh-TW" sz="1000" dirty="0">
                <a:solidFill>
                  <a:schemeClr val="accent1"/>
                </a:solidFill>
                <a:latin typeface="華康香港標準楷書" panose="03000509000000000000" pitchFamily="65" charset="-120"/>
                <a:ea typeface="華康香港標準楷書" panose="03000509000000000000" pitchFamily="65" charset="-120"/>
                <a:cs typeface="華康香港標準楷書" panose="03000509000000000000" pitchFamily="65" charset="-120"/>
              </a:rPr>
              <a:t>仁慈、寬宏大量、有同理心</a:t>
            </a:r>
            <a:r>
              <a:rPr lang="zh-TW" altLang="en-US" sz="1000" dirty="0">
                <a:solidFill>
                  <a:schemeClr val="accent1"/>
                </a:solidFill>
                <a:latin typeface="華康香港標準楷書" panose="03000509000000000000" pitchFamily="65" charset="-120"/>
                <a:ea typeface="華康香港標準楷書" panose="03000509000000000000" pitchFamily="65" charset="-120"/>
                <a:cs typeface="華康香港標準楷書" panose="03000509000000000000" pitchFamily="65" charset="-120"/>
              </a:rPr>
              <a:t>）</a:t>
            </a:r>
            <a:endParaRPr lang="en-HK" altLang="zh-TW" sz="1000" dirty="0">
              <a:solidFill>
                <a:schemeClr val="accent1"/>
              </a:solidFill>
              <a:latin typeface="華康香港標準楷書" panose="03000509000000000000" pitchFamily="65" charset="-120"/>
              <a:ea typeface="華康香港標準楷書" panose="03000509000000000000" pitchFamily="65" charset="-120"/>
              <a:cs typeface="華康香港標準楷書" panose="03000509000000000000" pitchFamily="65" charset="-120"/>
            </a:endParaRPr>
          </a:p>
          <a:p>
            <a:pPr marL="228600" indent="-228600" algn="l">
              <a:lnSpc>
                <a:spcPct val="150000"/>
              </a:lnSpc>
              <a:spcBef>
                <a:spcPts val="1000"/>
              </a:spcBef>
              <a:buAutoNum type="arabicPeriod"/>
            </a:pPr>
            <a:r>
              <a:rPr lang="zh-TW" dirty="0">
                <a:ea typeface="新細明體"/>
                <a:cs typeface="Calibri"/>
              </a:rPr>
              <a:t>假如你是劉寬，你會跟他一樣原諒侍婢嗎？為甚麼？</a:t>
            </a:r>
            <a:br>
              <a:rPr lang="zh-TW" altLang="en-US" dirty="0">
                <a:ea typeface="新細明體"/>
                <a:cs typeface="+mn-lt"/>
              </a:rPr>
            </a:br>
            <a:r>
              <a:rPr lang="zh-TW" dirty="0">
                <a:ea typeface="新細明體"/>
                <a:cs typeface="Calibri" panose="020F0502020204030204"/>
              </a:rPr>
              <a:t>（</a:t>
            </a:r>
            <a:r>
              <a:rPr lang="zh-TW" altLang="en-US" dirty="0">
                <a:ea typeface="新細明體"/>
              </a:rPr>
              <a:t>如學生表示會原諒，教師引導他們說出原因，從而帶出要以「將心比己」的態度待人，學習易地而處；</a:t>
            </a:r>
            <a:br>
              <a:rPr lang="zh-TW" altLang="en-US" dirty="0">
                <a:ea typeface="新細明體"/>
                <a:cs typeface="+mn-lt"/>
              </a:rPr>
            </a:br>
            <a:r>
              <a:rPr lang="zh-TW" altLang="en-US" dirty="0">
                <a:ea typeface="新細明體"/>
              </a:rPr>
              <a:t>如有學生表示不原諒侍婢，可引導他們思考如自己常常斤斤計較、心胸狹窄，自己會快樂嗎？假如人人都不懂得體諒別人，我們的社會會變成怎樣？</a:t>
            </a:r>
            <a:r>
              <a:rPr lang="zh-HK" altLang="en-US" dirty="0">
                <a:ea typeface="新細明體"/>
              </a:rPr>
              <a:t>從而帶出體</a:t>
            </a:r>
            <a:r>
              <a:rPr lang="zh-TW" altLang="en-US" dirty="0">
                <a:ea typeface="新細明體"/>
              </a:rPr>
              <a:t>諒</a:t>
            </a:r>
            <a:r>
              <a:rPr lang="zh-HK" altLang="en-US" dirty="0">
                <a:ea typeface="新細明體"/>
              </a:rPr>
              <a:t>別人處境及包</a:t>
            </a:r>
            <a:r>
              <a:rPr lang="zh-TW" altLang="en-US" dirty="0">
                <a:ea typeface="新細明體"/>
              </a:rPr>
              <a:t>容</a:t>
            </a:r>
            <a:r>
              <a:rPr lang="zh-HK" altLang="en-US" dirty="0">
                <a:ea typeface="新細明體"/>
              </a:rPr>
              <a:t>他人過錯能構建和</a:t>
            </a:r>
            <a:r>
              <a:rPr lang="zh-TW" altLang="en-US" dirty="0">
                <a:ea typeface="新細明體"/>
              </a:rPr>
              <a:t>諧</a:t>
            </a:r>
            <a:r>
              <a:rPr lang="zh-HK" altLang="en-US" dirty="0">
                <a:ea typeface="新細明體"/>
              </a:rPr>
              <a:t>共融的氛圍。</a:t>
            </a:r>
            <a:r>
              <a:rPr lang="zh-TW" dirty="0">
                <a:ea typeface="新細明體"/>
                <a:cs typeface="Calibri" panose="020F0502020204030204"/>
              </a:rPr>
              <a:t>）</a:t>
            </a:r>
            <a:endParaRPr lang="zh-TW" altLang="en-US" dirty="0">
              <a:ea typeface="新細明體"/>
            </a:endParaRPr>
          </a:p>
          <a:p>
            <a:pPr marL="228600" indent="-228600" algn="l">
              <a:lnSpc>
                <a:spcPct val="150000"/>
              </a:lnSpc>
              <a:spcBef>
                <a:spcPts val="1000"/>
              </a:spcBef>
              <a:buAutoNum type="arabicPeriod"/>
            </a:pPr>
            <a:r>
              <a:rPr lang="zh-TW" dirty="0">
                <a:ea typeface="新細明體"/>
              </a:rPr>
              <a:t>如果別人做了一些帶給你麻煩的事情，你會怎樣做？</a:t>
            </a:r>
            <a:br>
              <a:rPr lang="zh-TW" altLang="en-US" dirty="0">
                <a:ea typeface="新細明體"/>
                <a:cs typeface="+mn-lt"/>
              </a:rPr>
            </a:br>
            <a:r>
              <a:rPr lang="zh-TW" altLang="en-US" dirty="0">
                <a:ea typeface="新細明體"/>
                <a:cs typeface="Calibri" panose="020F0502020204030204"/>
              </a:rPr>
              <a:t>（我們應以</a:t>
            </a:r>
            <a:r>
              <a:rPr lang="zh-TW" dirty="0">
                <a:ea typeface="新細明體"/>
              </a:rPr>
              <a:t>同理心和仁愛之心</a:t>
            </a:r>
            <a:r>
              <a:rPr lang="zh-TW" dirty="0">
                <a:ea typeface="新細明體"/>
                <a:cs typeface="Calibri" panose="020F0502020204030204"/>
              </a:rPr>
              <a:t>包容和接納他人，將心比己才能讓關係更融洽、社會更和諧。</a:t>
            </a:r>
            <a:r>
              <a:rPr lang="zh-TW" altLang="en-US" dirty="0">
                <a:ea typeface="新細明體"/>
                <a:cs typeface="Calibri" panose="020F0502020204030204"/>
              </a:rPr>
              <a:t>）</a:t>
            </a:r>
            <a:endParaRPr lang="zh-TW" dirty="0">
              <a:ea typeface="新細明體"/>
              <a:cs typeface="Calibri" panose="020F0502020204030204"/>
            </a:endParaRPr>
          </a:p>
          <a:p>
            <a:endParaRPr lang="zh-TW" altLang="en-US" dirty="0">
              <a:ea typeface="新細明體"/>
            </a:endParaRPr>
          </a:p>
          <a:p>
            <a:r>
              <a:rPr lang="zh-TW" altLang="en-US" dirty="0">
                <a:ea typeface="新細明體"/>
              </a:rPr>
              <a:t>教師可參考教學筆記，提出延伸追問，例如</a:t>
            </a:r>
            <a:r>
              <a:rPr lang="en-US" altLang="zh-TW" dirty="0">
                <a:ea typeface="新細明體"/>
              </a:rPr>
              <a:t>︰</a:t>
            </a:r>
            <a:endParaRPr lang="en-US" altLang="zh-TW" dirty="0">
              <a:ea typeface="新細明體"/>
              <a:cs typeface="Calibri"/>
            </a:endParaRPr>
          </a:p>
          <a:p>
            <a:pPr marL="228600" indent="-228600">
              <a:buAutoNum type="arabicPeriod"/>
            </a:pPr>
            <a:r>
              <a:rPr lang="zh-TW" altLang="en-US" dirty="0">
                <a:ea typeface="新細明體"/>
              </a:rPr>
              <a:t>劉寬準備上朝時發生了甚麼事？</a:t>
            </a:r>
            <a:br>
              <a:rPr lang="zh-TW" altLang="en-US" dirty="0">
                <a:ea typeface="新細明體"/>
                <a:cs typeface="+mn-lt"/>
              </a:rPr>
            </a:br>
            <a:r>
              <a:rPr lang="zh-TW" dirty="0"/>
              <a:t>（侍婢不小心把肉羹倒了在劉寬身上。）</a:t>
            </a:r>
          </a:p>
          <a:p>
            <a:pPr marL="228600" indent="-228600">
              <a:buAutoNum type="arabicPeriod"/>
            </a:pPr>
            <a:r>
              <a:rPr lang="zh-TW" altLang="en-US" dirty="0">
                <a:ea typeface="新細明體"/>
              </a:rPr>
              <a:t>如果你是侍婢，你當下的心情會怎樣？為甚麼？ </a:t>
            </a:r>
            <a:br>
              <a:rPr lang="zh-TW" altLang="en-US" dirty="0">
                <a:ea typeface="新細明體"/>
                <a:cs typeface="+mn-lt"/>
              </a:rPr>
            </a:br>
            <a:r>
              <a:rPr lang="zh-TW" dirty="0"/>
              <a:t>（自責、驚慌，因為自己犯了大錯。）</a:t>
            </a:r>
          </a:p>
          <a:p>
            <a:pPr marL="228600" indent="-228600">
              <a:buAutoNum type="arabicPeriod"/>
            </a:pPr>
            <a:r>
              <a:rPr lang="zh-TW" altLang="en-US" dirty="0">
                <a:ea typeface="新細明體"/>
              </a:rPr>
              <a:t>如果你是侍婢，面對劉寬的寬恕和慰問，你感到怎樣？</a:t>
            </a:r>
            <a:br>
              <a:rPr lang="zh-TW" altLang="en-US" dirty="0">
                <a:ea typeface="新細明體"/>
                <a:cs typeface="+mn-lt"/>
              </a:rPr>
            </a:br>
            <a:r>
              <a:rPr lang="zh-TW" altLang="en-US" dirty="0">
                <a:ea typeface="新細明體"/>
                <a:cs typeface="Calibri"/>
              </a:rPr>
              <a:t>（較為安心、欣慰、感激）</a:t>
            </a:r>
            <a:endParaRPr lang="zh-TW" altLang="en-US" dirty="0">
              <a:ea typeface="新細明體"/>
            </a:endParaRPr>
          </a:p>
          <a:p>
            <a:pPr marL="228600" indent="-228600">
              <a:buAutoNum type="arabicPeriod"/>
            </a:pPr>
            <a:r>
              <a:rPr lang="zh-TW" altLang="en-US" dirty="0">
                <a:ea typeface="新細明體"/>
              </a:rPr>
              <a:t>你認為劉寬的性格特點和對人的態度值得學習嗎？為甚麼？</a:t>
            </a:r>
            <a:br>
              <a:rPr lang="zh-TW" altLang="en-US" dirty="0">
                <a:ea typeface="新細明體"/>
                <a:cs typeface="+mn-lt"/>
              </a:rPr>
            </a:br>
            <a:r>
              <a:rPr lang="zh-TW" altLang="en-US" dirty="0">
                <a:ea typeface="新細明體"/>
              </a:rPr>
              <a:t>（</a:t>
            </a:r>
            <a:r>
              <a:rPr lang="zh-TW" dirty="0">
                <a:ea typeface="新細明體"/>
              </a:rPr>
              <a:t>劉寬</a:t>
            </a:r>
            <a:r>
              <a:rPr lang="zh-TW" altLang="en-US" dirty="0">
                <a:ea typeface="新細明體"/>
              </a:rPr>
              <a:t>仁慈、寬宏大量、有同理心，十分</a:t>
            </a:r>
            <a:r>
              <a:rPr lang="zh-TW" dirty="0">
                <a:ea typeface="新細明體"/>
              </a:rPr>
              <a:t>值得學習，這樣社會才會變得更和諧</a:t>
            </a:r>
            <a:r>
              <a:rPr lang="zh-TW" altLang="en-US" dirty="0">
                <a:ea typeface="新細明體"/>
              </a:rPr>
              <a:t>。）</a:t>
            </a:r>
            <a:endParaRPr lang="zh-TW" altLang="en-US" dirty="0">
              <a:ea typeface="新細明體"/>
              <a:cs typeface="Calibri" panose="020F0502020204030204"/>
            </a:endParaRPr>
          </a:p>
          <a:p>
            <a:pPr marL="228600" indent="-228600">
              <a:buFontTx/>
              <a:buAutoNum type="arabicPeriod"/>
              <a:defRPr/>
            </a:pPr>
            <a:endParaRPr lang="zh-TW" altLang="en-US" dirty="0">
              <a:ea typeface="新細明體"/>
              <a:cs typeface="+mn-lt"/>
            </a:endParaRPr>
          </a:p>
          <a:p>
            <a:r>
              <a:rPr lang="zh-TW" altLang="en-US" dirty="0"/>
              <a:t>小結：</a:t>
            </a:r>
            <a:endParaRPr lang="en-HK" altLang="zh-TW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/>
              <a:t>面對侍婢犯錯，劉寬理應很生氣，甚至可以責罰侍婢；</a:t>
            </a:r>
            <a:endParaRPr lang="en-HK" altLang="zh-TW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/>
              <a:t>但是，劉寬選擇包容及原諒她，更主動慰問侍婢。這種同理心和仁愛之心很值得我們學習。</a:t>
            </a:r>
            <a:endParaRPr lang="en-HK" altLang="zh-TW" dirty="0"/>
          </a:p>
          <a:p>
            <a:endParaRPr lang="en-HK" altLang="zh-TW" dirty="0">
              <a:solidFill>
                <a:srgbClr val="5E4732"/>
              </a:solidFill>
              <a:latin typeface="DFPYuanBold-B5" panose="020F0700000000000000" pitchFamily="34" charset="-120"/>
              <a:ea typeface="DFPYuanBold-B5" panose="020F0700000000000000" pitchFamily="34" charset="-120"/>
            </a:endParaRPr>
          </a:p>
          <a:p>
            <a:br>
              <a:rPr lang="en-US" altLang="zh-TW" dirty="0"/>
            </a:br>
            <a:endParaRPr lang="en-H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1B73FF-6C61-4CB0-B31B-05A3F7985974}" type="slidenum">
              <a:rPr lang="en-HK" smtClean="0"/>
              <a:t>11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4071047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zh-TW" dirty="0"/>
              <a:t>參考答案：</a:t>
            </a:r>
          </a:p>
          <a:p>
            <a:pPr marL="342900" indent="-342900" algn="l">
              <a:lnSpc>
                <a:spcPct val="150000"/>
              </a:lnSpc>
              <a:spcBef>
                <a:spcPts val="1000"/>
              </a:spcBef>
              <a:buAutoNum type="arabicPeriod"/>
            </a:pPr>
            <a:r>
              <a:rPr lang="zh-TW" dirty="0">
                <a:ea typeface="新細明體"/>
              </a:rPr>
              <a:t>為甚麼小雅會主動告訴琪琪真相並勇於承認錯誤？</a:t>
            </a:r>
            <a:br>
              <a:rPr lang="zh-TW" altLang="en-US" dirty="0">
                <a:ea typeface="新細明體"/>
                <a:cs typeface="+mn-lt"/>
              </a:rPr>
            </a:br>
            <a:r>
              <a:rPr lang="zh-TW" dirty="0">
                <a:ea typeface="新細明體"/>
                <a:cs typeface="Calibri"/>
              </a:rPr>
              <a:t>（</a:t>
            </a:r>
            <a:r>
              <a:rPr lang="zh-TW" dirty="0"/>
              <a:t>小雅這樣做是因為能夠將心比己，擔心琪琪會因為自己的過失而受到處罰。</a:t>
            </a:r>
            <a:r>
              <a:rPr lang="zh-TW" dirty="0">
                <a:ea typeface="新細明體"/>
                <a:cs typeface="Calibri"/>
              </a:rPr>
              <a:t>）</a:t>
            </a:r>
            <a:endParaRPr lang="en-HK" dirty="0">
              <a:ea typeface="新細明體"/>
            </a:endParaRPr>
          </a:p>
          <a:p>
            <a:pPr marL="342900" indent="-342900" algn="l">
              <a:lnSpc>
                <a:spcPct val="150000"/>
              </a:lnSpc>
              <a:spcBef>
                <a:spcPts val="1000"/>
              </a:spcBef>
              <a:buAutoNum type="arabicPeriod"/>
            </a:pPr>
            <a:r>
              <a:rPr lang="zh-TW" dirty="0">
                <a:ea typeface="新細明體"/>
              </a:rPr>
              <a:t>對於小雅拿錯了自己的作業，琪琪可以用甚麼態度回應小雅呢？</a:t>
            </a:r>
            <a:br>
              <a:rPr lang="zh-TW" altLang="en-US" dirty="0">
                <a:ea typeface="新細明體"/>
                <a:cs typeface="+mn-lt"/>
              </a:rPr>
            </a:br>
            <a:r>
              <a:rPr lang="zh-TW" altLang="en-US" dirty="0">
                <a:ea typeface="新細明體"/>
                <a:cs typeface="Calibri" panose="020F0502020204030204"/>
              </a:rPr>
              <a:t>（面對別人犯錯，琪琪本來可以生氣，但琪琪沒有這樣做，反而將心比己安慰小雅，明白小雅這是無心之失，選擇體諒他人。）</a:t>
            </a:r>
            <a:endParaRPr lang="en-HK" altLang="zh-TW" dirty="0">
              <a:ea typeface="新細明體"/>
              <a:cs typeface="Calibri" panose="020F0502020204030204"/>
            </a:endParaRPr>
          </a:p>
          <a:p>
            <a:pPr marL="342900" indent="-342900" algn="l">
              <a:lnSpc>
                <a:spcPct val="150000"/>
              </a:lnSpc>
              <a:spcBef>
                <a:spcPts val="1000"/>
              </a:spcBef>
              <a:buAutoNum type="arabicPeriod"/>
            </a:pPr>
            <a:r>
              <a:rPr lang="zh-TW" dirty="0">
                <a:ea typeface="新細明體"/>
              </a:rPr>
              <a:t>如果琪琪選擇「不原諒」小雅，可能會帶來甚麼結果？</a:t>
            </a:r>
            <a:br>
              <a:rPr lang="zh-TW" altLang="en-US" dirty="0">
                <a:ea typeface="新細明體"/>
                <a:cs typeface="+mn-lt"/>
              </a:rPr>
            </a:br>
            <a:r>
              <a:rPr lang="zh-TW" altLang="en-US" dirty="0">
                <a:ea typeface="新細明體"/>
                <a:cs typeface="Calibri" panose="020F0502020204030204"/>
              </a:rPr>
              <a:t>（</a:t>
            </a:r>
            <a:r>
              <a:rPr lang="zh-TW" dirty="0"/>
              <a:t>人友誼被破壞，不快的情緒也會影響自己。</a:t>
            </a:r>
            <a:r>
              <a:rPr lang="zh-TW" altLang="en-US" dirty="0">
                <a:ea typeface="新細明體"/>
                <a:cs typeface="Calibri" panose="020F0502020204030204"/>
              </a:rPr>
              <a:t>）</a:t>
            </a:r>
            <a:endParaRPr lang="en-HK" altLang="zh-TW" dirty="0">
              <a:ea typeface="新細明體"/>
              <a:cs typeface="Calibri" panose="020F0502020204030204"/>
            </a:endParaRPr>
          </a:p>
          <a:p>
            <a:endParaRPr lang="zh-TW" altLang="en-US" dirty="0">
              <a:ea typeface="新細明體"/>
            </a:endParaRPr>
          </a:p>
          <a:p>
            <a:r>
              <a:rPr lang="zh-TW" altLang="en-US" dirty="0">
                <a:ea typeface="新細明體"/>
              </a:rPr>
              <a:t>教師可參考教學筆記，提出延伸追問，例如</a:t>
            </a:r>
            <a:r>
              <a:rPr lang="en-US" altLang="zh-TW" dirty="0">
                <a:ea typeface="新細明體"/>
              </a:rPr>
              <a:t>︰</a:t>
            </a:r>
            <a:endParaRPr lang="en-US" dirty="0"/>
          </a:p>
          <a:p>
            <a:pPr marL="342900" indent="-342900">
              <a:buAutoNum type="arabicPeriod"/>
            </a:pPr>
            <a:r>
              <a:rPr lang="zh-TW" sz="1800" dirty="0">
                <a:effectLst/>
                <a:ea typeface="Microsoft JhengHei UI"/>
                <a:cs typeface="Calibri"/>
              </a:rPr>
              <a:t>琪琪最後選擇怎樣回應小雅？</a:t>
            </a:r>
            <a:br>
              <a:rPr lang="zh-TW" altLang="en-US" sz="1800" dirty="0">
                <a:ea typeface="Microsoft JhengHei UI"/>
                <a:cs typeface="+mn-lt"/>
              </a:rPr>
            </a:br>
            <a:r>
              <a:rPr lang="zh-TW" altLang="en-US" sz="1800" dirty="0">
                <a:ea typeface="Microsoft JhengHei UI"/>
                <a:cs typeface="Calibri"/>
              </a:rPr>
              <a:t>（</a:t>
            </a:r>
            <a:r>
              <a:rPr lang="zh-TW" dirty="0">
                <a:ea typeface="新細明體"/>
              </a:rPr>
              <a:t>她沒有責怪小雅，反而主動安慰她。因琪琪明白小雅這次只是無心之失，</a:t>
            </a:r>
            <a:br>
              <a:rPr lang="zh-TW" altLang="en-US" dirty="0">
                <a:ea typeface="新細明體"/>
              </a:rPr>
            </a:br>
            <a:r>
              <a:rPr lang="zh-TW" dirty="0">
                <a:ea typeface="新細明體"/>
              </a:rPr>
              <a:t>而且自己也有責任，放學前應該檢查清楚所需的作業是否已收拾好。</a:t>
            </a:r>
            <a:r>
              <a:rPr lang="zh-TW" altLang="en-US" sz="1800" dirty="0">
                <a:ea typeface="Microsoft JhengHei UI"/>
                <a:cs typeface="Calibri"/>
              </a:rPr>
              <a:t>）</a:t>
            </a:r>
            <a:endParaRPr lang="en-US" altLang="zh-TW" dirty="0">
              <a:ea typeface="新細明體"/>
              <a:cs typeface="Calibri"/>
            </a:endParaRPr>
          </a:p>
          <a:p>
            <a:pPr marL="342900" indent="-342900">
              <a:buAutoNum type="arabicPeriod"/>
            </a:pPr>
            <a:r>
              <a:rPr lang="zh-TW" sz="1800" dirty="0">
                <a:effectLst/>
                <a:ea typeface="Microsoft JhengHei UI"/>
                <a:cs typeface="Calibri"/>
              </a:rPr>
              <a:t>為</a:t>
            </a:r>
            <a:r>
              <a:rPr lang="zh-TW" altLang="en-US" dirty="0">
                <a:ea typeface="新細明體"/>
              </a:rPr>
              <a:t>甚麼她會有這個選擇？</a:t>
            </a:r>
            <a:br>
              <a:rPr lang="zh-TW" altLang="en-US" dirty="0">
                <a:ea typeface="新細明體"/>
                <a:cs typeface="+mn-lt"/>
              </a:rPr>
            </a:br>
            <a:r>
              <a:rPr lang="zh-TW" altLang="en-US" dirty="0">
                <a:ea typeface="新細明體"/>
                <a:cs typeface="Calibri"/>
              </a:rPr>
              <a:t>（因為</a:t>
            </a:r>
            <a:r>
              <a:rPr lang="zh-TW" dirty="0"/>
              <a:t>琪琪明白小雅這次只是無心之失，而且自己也有責任，放學前應該檢查清楚所需的作業是否已收拾好。</a:t>
            </a:r>
            <a:r>
              <a:rPr lang="zh-TW" altLang="en-US" dirty="0">
                <a:ea typeface="新細明體"/>
                <a:cs typeface="Calibri"/>
              </a:rPr>
              <a:t>）</a:t>
            </a:r>
            <a:endParaRPr lang="en-HK" altLang="zh-TW" dirty="0">
              <a:ea typeface="新細明體"/>
            </a:endParaRPr>
          </a:p>
          <a:p>
            <a:pPr marL="342900" indent="-342900">
              <a:buAutoNum type="arabicPeriod"/>
            </a:pPr>
            <a:r>
              <a:rPr lang="zh-TW" altLang="en-US" dirty="0">
                <a:ea typeface="新細明體"/>
              </a:rPr>
              <a:t>琪琪怎樣解決功課的難題？</a:t>
            </a:r>
            <a:br>
              <a:rPr lang="zh-TW" altLang="en-US" dirty="0">
                <a:ea typeface="新細明體"/>
                <a:cs typeface="+mn-lt"/>
              </a:rPr>
            </a:br>
            <a:r>
              <a:rPr lang="zh-TW" altLang="en-US" dirty="0">
                <a:ea typeface="新細明體"/>
                <a:cs typeface="Calibri" panose="020F0502020204030204"/>
              </a:rPr>
              <a:t>（</a:t>
            </a:r>
            <a:r>
              <a:rPr lang="zh-TW" dirty="0"/>
              <a:t>她理性地思考解決問題的方法，決定先把作業答案寫在紙上，翌日主動向老師道歉和解釋，希望獲得老師的原諒。</a:t>
            </a:r>
            <a:r>
              <a:rPr lang="zh-TW" altLang="en-US" dirty="0">
                <a:ea typeface="新細明體"/>
                <a:cs typeface="Calibri" panose="020F0502020204030204"/>
              </a:rPr>
              <a:t>）</a:t>
            </a:r>
            <a:endParaRPr lang="en-HK" altLang="zh-TW" dirty="0">
              <a:ea typeface="新細明體"/>
              <a:cs typeface="Calibri" panose="020F0502020204030204"/>
            </a:endParaRPr>
          </a:p>
          <a:p>
            <a:pPr marL="228600" indent="-228600">
              <a:buAutoNum type="arabicPeriod"/>
            </a:pPr>
            <a:endParaRPr lang="en-HK" altLang="zh-TW" dirty="0"/>
          </a:p>
          <a:p>
            <a:r>
              <a:rPr lang="zh-TW" altLang="en-US" dirty="0"/>
              <a:t>小結：</a:t>
            </a:r>
            <a:endParaRPr lang="zh-TW" altLang="en-US" dirty="0">
              <a:cs typeface="Calibri" panose="020F0502020204030204"/>
            </a:endParaRPr>
          </a:p>
          <a:p>
            <a:r>
              <a:rPr lang="zh-TW" altLang="en-US" dirty="0"/>
              <a:t>小雅以誠實、自省態度面對自己的過失。</a:t>
            </a:r>
            <a:endParaRPr lang="en-HK" altLang="zh-TW" dirty="0">
              <a:cs typeface="Calibri" panose="020F0502020204030204"/>
            </a:endParaRPr>
          </a:p>
          <a:p>
            <a:r>
              <a:rPr lang="zh-TW" altLang="en-US" dirty="0"/>
              <a:t>而琪琪沒有責怪小雅，反而主動安慰她，嘗試用諒解和包容的態度去接受別人犯錯。</a:t>
            </a:r>
            <a:endParaRPr lang="zh-TW" altLang="en-US" dirty="0">
              <a:cs typeface="Calibri" panose="020F0502020204030204"/>
            </a:endParaRPr>
          </a:p>
          <a:p>
            <a:r>
              <a:rPr lang="zh-TW" altLang="en-US" dirty="0"/>
              <a:t>二人真誠溝通，問題迎刃而解，能讓人與人之間的關係更和諧，更體現了仁愛精神。</a:t>
            </a:r>
            <a:endParaRPr lang="zh-TW" altLang="en-US" dirty="0">
              <a:cs typeface="Calibri" panose="020F0502020204030204"/>
            </a:endParaRPr>
          </a:p>
          <a:p>
            <a:endParaRPr lang="en-HK" altLang="zh-TW" dirty="0">
              <a:solidFill>
                <a:srgbClr val="5E4732"/>
              </a:solidFill>
              <a:latin typeface="DFPYuanBold-B5" panose="020F0700000000000000" pitchFamily="34" charset="-120"/>
              <a:ea typeface="DFPYuanBold-B5" panose="020F0700000000000000" pitchFamily="34" charset="-120"/>
            </a:endParaRPr>
          </a:p>
          <a:p>
            <a:br>
              <a:rPr lang="en-US" altLang="zh-TW" dirty="0"/>
            </a:br>
            <a:endParaRPr lang="en-H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1B73FF-6C61-4CB0-B31B-05A3F7985974}" type="slidenum">
              <a:rPr lang="en-HK" smtClean="0"/>
              <a:t>12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36064922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D3459A-91FC-DB4C-A49B-983B0DD7BD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DB5A14-C90C-C143-9E42-5E7696A460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4BC56F-738E-234A-A2D3-ED9EC3C2BE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D5555-E9CF-E34D-A7D0-04A7B47E2B2B}" type="datetimeFigureOut">
              <a:rPr lang="en-US" smtClean="0"/>
              <a:t>7/5/2022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BA50B7-D947-FE4C-823A-B0CA9835AB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454A9C-BFF7-744D-97EF-54AFA7E87B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A0B5A-3CAE-294F-A641-9B0DFAD5FF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3864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978E37-E737-7C4B-805A-764AEF8B03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E5D3472-AB27-5A40-B289-301472DB15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8C3D8E-12AA-F94B-84B2-3935777DF7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D5555-E9CF-E34D-A7D0-04A7B47E2B2B}" type="datetimeFigureOut">
              <a:rPr lang="en-US" smtClean="0"/>
              <a:t>7/5/2022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174025-9F34-E542-A439-A55C23B8DD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239BF1-DD57-6F46-962E-E4D7178BB1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A0B5A-3CAE-294F-A641-9B0DFAD5FF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6083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CFBA18B-D00D-7E45-8D88-5D96926F371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F13E8C3-C122-2F46-AE5E-6B192E1F46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C83469-5559-CA43-BDF1-302D9FFBAB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D5555-E9CF-E34D-A7D0-04A7B47E2B2B}" type="datetimeFigureOut">
              <a:rPr lang="en-US" smtClean="0"/>
              <a:t>7/5/2022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536378-1306-D549-A195-E6B01A25E6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977EDA-1BFB-364C-95F5-FE506B4B2A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A0B5A-3CAE-294F-A641-9B0DFAD5FF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7867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8AB45F-6648-9943-AAF9-6383750A47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3EE244-A8AF-DA44-B447-335C7D2589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D9A681-D2CA-BE4F-A502-9F1FDFC475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D5555-E9CF-E34D-A7D0-04A7B47E2B2B}" type="datetimeFigureOut">
              <a:rPr lang="en-US" smtClean="0"/>
              <a:t>7/5/2022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151FEC-E49D-A848-BB75-6F9EEDEB9F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AF7D44-FE3E-C04E-98AD-5A637A8E6E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A0B5A-3CAE-294F-A641-9B0DFAD5FF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7357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18AE9C-523D-6043-95A1-1C62DA141C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6F36C1-DB6C-174D-82B1-6FC8938D89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D26AC0-6BEB-024E-9B5A-B2FABD47B8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D5555-E9CF-E34D-A7D0-04A7B47E2B2B}" type="datetimeFigureOut">
              <a:rPr lang="en-US" smtClean="0"/>
              <a:t>7/5/2022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9AABF0-6DA7-BB44-AF38-2739FF1DE6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E50376-C327-424A-80B7-15EC372837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A0B5A-3CAE-294F-A641-9B0DFAD5FF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2048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F7E4DC-5A3D-8C45-94D5-C2A3D2A37B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9AD98D-1D70-9A47-B37C-80E02FC3F94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0F6E7F-803C-A842-AD0B-A166805134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5916E99-ECFB-2B4C-9E28-35599FF97A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D5555-E9CF-E34D-A7D0-04A7B47E2B2B}" type="datetimeFigureOut">
              <a:rPr lang="en-US" smtClean="0"/>
              <a:t>7/5/2022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E7131F-601C-E940-A83D-0411C8F8CE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6744B4-D2C4-624B-8AF4-CFC11AE1F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A0B5A-3CAE-294F-A641-9B0DFAD5FF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5705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953385-C707-C946-A274-4710EA3B22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AA8D2B-8B1F-1A4F-93FB-0DFD76C55F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95134B-2348-B94C-A487-53530B82EC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36B9114-036B-3946-B0A4-FD69099328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5A99147-3CEA-1F43-97E8-4D67823443F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F7B7880-7D9C-DB48-B2CD-A9A2883EBA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D5555-E9CF-E34D-A7D0-04A7B47E2B2B}" type="datetimeFigureOut">
              <a:rPr lang="en-US" smtClean="0"/>
              <a:t>7/5/2022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1A0D20B-4430-734B-8999-151BED59A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B16A61F-B4A8-A54A-8F42-E4FAC2C206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A0B5A-3CAE-294F-A641-9B0DFAD5FF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9834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5307B2-CDCE-6F42-8863-E887AB84E4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B055DC4-5584-DE4B-BA25-1466650CDE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D5555-E9CF-E34D-A7D0-04A7B47E2B2B}" type="datetimeFigureOut">
              <a:rPr lang="en-US" smtClean="0"/>
              <a:t>7/5/2022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EA6672F-E145-5A4D-8262-59C858FC89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6822601-F5A3-184C-9BEA-BB10FDA459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A0B5A-3CAE-294F-A641-9B0DFAD5FF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5621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CAB928C-F04F-8D4F-A931-E71BD76731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D5555-E9CF-E34D-A7D0-04A7B47E2B2B}" type="datetimeFigureOut">
              <a:rPr lang="en-US" smtClean="0"/>
              <a:t>7/5/2022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222BCD4-1CC4-4D4F-9299-FCB272697A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C2968F-2743-194D-8349-CEA787267E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A0B5A-3CAE-294F-A641-9B0DFAD5FF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5343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1D6598-3C96-0743-958A-5A81E673C4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B28F44-F405-2B41-8EAC-9961FA09AF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7D5D7F-22D8-CC47-BF9C-B2C6BE4721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A636750-7E0A-9C46-8653-EFD3957655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D5555-E9CF-E34D-A7D0-04A7B47E2B2B}" type="datetimeFigureOut">
              <a:rPr lang="en-US" smtClean="0"/>
              <a:t>7/5/2022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4FBCB9-276C-6A49-8A9B-2F85235D28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3E5CB9-A140-544B-927C-B0E04B91DA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A0B5A-3CAE-294F-A641-9B0DFAD5FF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2702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33F137-5EF0-9941-B103-5717B00325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FE1D71F-A02F-2E44-8907-744D424A1B3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4659EF-2708-1646-8029-A582BD0C1B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703B5E-87E7-CA4A-9B60-0EE5F41857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D5555-E9CF-E34D-A7D0-04A7B47E2B2B}" type="datetimeFigureOut">
              <a:rPr lang="en-US" smtClean="0"/>
              <a:t>7/5/2022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E76143-88C5-244B-9603-56D89E77C3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A14DD5-842A-9B47-B25F-EED0D6E8DE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A0B5A-3CAE-294F-A641-9B0DFAD5FF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0947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2F753AB-AB19-724B-9416-9AB0EEBD9F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705AE6-7DAC-704A-97AA-128006DD57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42E732-81FF-E14A-8749-9B23B82505D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FD5555-E9CF-E34D-A7D0-04A7B47E2B2B}" type="datetimeFigureOut">
              <a:rPr lang="en-US" smtClean="0"/>
              <a:t>7/5/2022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32F611-E352-7E49-BE3F-7AEF29557E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C0264D-3025-6448-9951-F1BBA73F3D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AA0B5A-3CAE-294F-A641-9B0DFAD5FF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1591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png"/><Relationship Id="rId5" Type="http://schemas.openxmlformats.org/officeDocument/2006/relationships/hyperlink" Target="https://chiculture.org.hk/tc/china-five-thousand-years/1916" TargetMode="External"/><Relationship Id="rId4" Type="http://schemas.openxmlformats.org/officeDocument/2006/relationships/hyperlink" Target="https://chiculture.org.hk/tc/china-five-thousand-years/373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02E71F-4F8B-484D-B583-E0AFFBD4CE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70526" y="2094931"/>
            <a:ext cx="9144000" cy="1903302"/>
          </a:xfrm>
        </p:spPr>
        <p:txBody>
          <a:bodyPr anchor="ctr">
            <a:normAutofit/>
          </a:bodyPr>
          <a:lstStyle/>
          <a:p>
            <a:r>
              <a:rPr lang="zh-TW" altLang="en-US" sz="4600" dirty="0">
                <a:solidFill>
                  <a:srgbClr val="5E4732"/>
                </a:solidFill>
                <a:ea typeface="DFPYuanBold-B5"/>
              </a:rPr>
              <a:t>中華美德</a:t>
            </a:r>
            <a:r>
              <a:rPr lang="zh-TW" altLang="en-US" sz="4600">
                <a:solidFill>
                  <a:srgbClr val="5E4732"/>
                </a:solidFill>
                <a:ea typeface="DFPYuanBold-B5"/>
              </a:rPr>
              <a:t>通古今 </a:t>
            </a:r>
            <a:r>
              <a:rPr lang="en-US" altLang="zh-TW" sz="4600">
                <a:solidFill>
                  <a:srgbClr val="5E4732"/>
                </a:solidFill>
                <a:ea typeface="DFPYuanBold-B5"/>
              </a:rPr>
              <a:t>──</a:t>
            </a:r>
            <a:br>
              <a:rPr lang="en-US" altLang="zh-TW" dirty="0">
                <a:solidFill>
                  <a:srgbClr val="5E4732"/>
                </a:solidFill>
                <a:ea typeface="DFPYuanBold-B5"/>
              </a:rPr>
            </a:br>
            <a:r>
              <a:rPr lang="zh-TW" altLang="en-US" sz="4000" dirty="0">
                <a:solidFill>
                  <a:srgbClr val="5E4732"/>
                </a:solidFill>
                <a:ea typeface="DFPYuanBold-B5"/>
                <a:cs typeface="Calibri Light"/>
              </a:rPr>
              <a:t>傳統美德與正面價值觀學習資源套</a:t>
            </a:r>
            <a:endParaRPr lang="en-US" altLang="zh-TW" dirty="0">
              <a:solidFill>
                <a:srgbClr val="5E4732"/>
              </a:solidFill>
              <a:ea typeface="DFPYuanBold-B5"/>
            </a:endParaRPr>
          </a:p>
        </p:txBody>
      </p:sp>
    </p:spTree>
    <p:extLst>
      <p:ext uri="{BB962C8B-B14F-4D97-AF65-F5344CB8AC3E}">
        <p14:creationId xmlns:p14="http://schemas.microsoft.com/office/powerpoint/2010/main" val="37623813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CCE2D2-D1ED-0248-A5B0-FC4C18678E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94248"/>
            <a:ext cx="10515600" cy="2852737"/>
          </a:xfrm>
        </p:spPr>
        <p:txBody>
          <a:bodyPr/>
          <a:lstStyle/>
          <a:p>
            <a:pPr algn="ctr"/>
            <a:r>
              <a:rPr lang="zh-TW" altLang="en-US" dirty="0">
                <a:solidFill>
                  <a:srgbClr val="5E4732"/>
                </a:solidFill>
                <a:ea typeface="DFPYuanBold-B5" panose="020F0700000000000000" pitchFamily="34" charset="-120"/>
              </a:rPr>
              <a:t>短片</a:t>
            </a:r>
            <a:r>
              <a:rPr lang="en-US" altLang="zh-TW" dirty="0">
                <a:solidFill>
                  <a:srgbClr val="5E4732"/>
                </a:solidFill>
                <a:ea typeface="DFPYuanBold-B5" panose="020F0700000000000000" pitchFamily="34" charset="-120"/>
              </a:rPr>
              <a:t>(</a:t>
            </a:r>
            <a:r>
              <a:rPr lang="zh-TW" altLang="en-US" dirty="0">
                <a:solidFill>
                  <a:srgbClr val="5E4732"/>
                </a:solidFill>
                <a:ea typeface="DFPYuanBold-B5" panose="020F0700000000000000" pitchFamily="34" charset="-120"/>
              </a:rPr>
              <a:t>待上載後補上連結</a:t>
            </a:r>
            <a:r>
              <a:rPr lang="en-US" altLang="zh-TW">
                <a:solidFill>
                  <a:srgbClr val="5E4732"/>
                </a:solidFill>
                <a:ea typeface="DFPYuanBold-B5" panose="020F0700000000000000" pitchFamily="34" charset="-120"/>
              </a:rPr>
              <a:t>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4335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B0BEA0-2C55-134E-B360-277BAF7318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altLang="zh-TW" dirty="0">
                <a:solidFill>
                  <a:schemeClr val="bg1"/>
                </a:solidFill>
                <a:latin typeface="DFPYuanBold-B5" panose="020F0700000000000000" pitchFamily="34" charset="-120"/>
                <a:ea typeface="DFPYuanBold-B5" panose="020F0700000000000000" pitchFamily="34" charset="-120"/>
              </a:rPr>
            </a:br>
            <a:br>
              <a:rPr lang="zh-TW" altLang="en-US" dirty="0">
                <a:solidFill>
                  <a:schemeClr val="bg1"/>
                </a:solidFill>
                <a:latin typeface="DFPYuanBold-B5" panose="020F0700000000000000" pitchFamily="34" charset="-120"/>
                <a:ea typeface="DFPYuanBold-B5" panose="020F0700000000000000" pitchFamily="34" charset="-120"/>
              </a:rPr>
            </a:br>
            <a:endParaRPr lang="en-US" dirty="0">
              <a:solidFill>
                <a:schemeClr val="bg1"/>
              </a:solidFill>
              <a:latin typeface="DFPYuanBold-B5" panose="020F0700000000000000" pitchFamily="34" charset="-120"/>
              <a:ea typeface="DFPYuanBold-B5" panose="020F0700000000000000" pitchFamily="34" charset="-12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15CC092-396C-4DCC-A652-A70430320DA3}"/>
              </a:ext>
            </a:extLst>
          </p:cNvPr>
          <p:cNvSpPr txBox="1">
            <a:spLocks/>
          </p:cNvSpPr>
          <p:nvPr/>
        </p:nvSpPr>
        <p:spPr>
          <a:xfrm>
            <a:off x="762000" y="35256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b="1" dirty="0">
                <a:solidFill>
                  <a:schemeClr val="bg1"/>
                </a:solidFill>
                <a:latin typeface="DFPYuanBold-B5" panose="020F0700000000000000" pitchFamily="34" charset="-120"/>
                <a:ea typeface="DFPYuanBold-B5" panose="020F0700000000000000" pitchFamily="34" charset="-120"/>
              </a:rPr>
              <a:t>反思（一）</a:t>
            </a:r>
            <a:endParaRPr lang="en-US" dirty="0">
              <a:solidFill>
                <a:schemeClr val="bg1"/>
              </a:solidFill>
              <a:latin typeface="DFPYuanBold-B5" panose="020F0700000000000000" pitchFamily="34" charset="-120"/>
              <a:ea typeface="DFPYuanBold-B5" panose="020F0700000000000000" pitchFamily="34" charset="-120"/>
            </a:endParaRPr>
          </a:p>
        </p:txBody>
      </p:sp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0657034B-2F78-49E0-A41E-73EA1AECB122}"/>
              </a:ext>
            </a:extLst>
          </p:cNvPr>
          <p:cNvSpPr txBox="1">
            <a:spLocks/>
          </p:cNvSpPr>
          <p:nvPr/>
        </p:nvSpPr>
        <p:spPr>
          <a:xfrm>
            <a:off x="385617" y="1961322"/>
            <a:ext cx="6586979" cy="453155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zh-TW" altLang="en-US" sz="3000" dirty="0">
                <a:solidFill>
                  <a:srgbClr val="5E4732"/>
                </a:solidFill>
                <a:latin typeface="DFPYuanBold-B5" panose="020F0700000000000000" pitchFamily="34" charset="-120"/>
                <a:ea typeface="DFPYuanBold-B5" panose="020F0700000000000000" pitchFamily="34" charset="-120"/>
              </a:rPr>
              <a:t>從故事中可見，劉寬是一個怎樣的人？</a:t>
            </a:r>
            <a:endParaRPr lang="en-HK" altLang="zh-TW" sz="3000" dirty="0">
              <a:solidFill>
                <a:srgbClr val="5E4732"/>
              </a:solidFill>
              <a:latin typeface="DFPYuanBold-B5" panose="020F0700000000000000" pitchFamily="34" charset="-120"/>
              <a:ea typeface="DFPYuanBold-B5" panose="020F0700000000000000" pitchFamily="34" charset="-120"/>
            </a:endParaRPr>
          </a:p>
          <a:p>
            <a:pPr algn="just">
              <a:lnSpc>
                <a:spcPct val="150000"/>
              </a:lnSpc>
            </a:pPr>
            <a:r>
              <a:rPr lang="zh-TW" altLang="en-US" sz="3000" dirty="0">
                <a:solidFill>
                  <a:srgbClr val="5E4732"/>
                </a:solidFill>
                <a:latin typeface="DFPYuanBold-B5" panose="020F0700000000000000" pitchFamily="34" charset="-120"/>
                <a:ea typeface="DFPYuanBold-B5" panose="020F0700000000000000" pitchFamily="34" charset="-120"/>
              </a:rPr>
              <a:t>假如你是劉寬，你會跟他一樣原諒侍婢嗎？為甚麼？</a:t>
            </a:r>
            <a:endParaRPr lang="en-HK" altLang="zh-TW" sz="3000" dirty="0">
              <a:solidFill>
                <a:srgbClr val="5E4732"/>
              </a:solidFill>
              <a:latin typeface="DFPYuanBold-B5" panose="020F0700000000000000" pitchFamily="34" charset="-120"/>
              <a:ea typeface="DFPYuanBold-B5" panose="020F0700000000000000" pitchFamily="34" charset="-120"/>
            </a:endParaRPr>
          </a:p>
          <a:p>
            <a:pPr algn="just">
              <a:lnSpc>
                <a:spcPct val="150000"/>
              </a:lnSpc>
            </a:pPr>
            <a:r>
              <a:rPr lang="zh-TW" altLang="en-US" sz="3000" dirty="0">
                <a:solidFill>
                  <a:srgbClr val="5E4732"/>
                </a:solidFill>
                <a:latin typeface="DFPYuanBold-B5" panose="020F0700000000000000" pitchFamily="34" charset="-120"/>
                <a:ea typeface="DFPYuanBold-B5" panose="020F0700000000000000" pitchFamily="34" charset="-120"/>
              </a:rPr>
              <a:t>如果別人做了一些帶給你麻煩的事情，</a:t>
            </a:r>
            <a:br>
              <a:rPr lang="en-HK" altLang="zh-TW" sz="3000" dirty="0">
                <a:solidFill>
                  <a:srgbClr val="5E4732"/>
                </a:solidFill>
                <a:latin typeface="DFPYuanBold-B5" panose="020F0700000000000000" pitchFamily="34" charset="-120"/>
                <a:ea typeface="DFPYuanBold-B5" panose="020F0700000000000000" pitchFamily="34" charset="-120"/>
              </a:rPr>
            </a:br>
            <a:r>
              <a:rPr lang="zh-TW" altLang="en-US" sz="3000" dirty="0">
                <a:solidFill>
                  <a:srgbClr val="5E4732"/>
                </a:solidFill>
                <a:latin typeface="DFPYuanBold-B5" panose="020F0700000000000000" pitchFamily="34" charset="-120"/>
                <a:ea typeface="DFPYuanBold-B5" panose="020F0700000000000000" pitchFamily="34" charset="-120"/>
              </a:rPr>
              <a:t>你會怎樣做？</a:t>
            </a:r>
            <a:endParaRPr lang="en-HK" altLang="zh-TW" sz="3000" dirty="0">
              <a:solidFill>
                <a:srgbClr val="5E4732"/>
              </a:solidFill>
              <a:latin typeface="DFPYuanBold-B5" panose="020F0700000000000000" pitchFamily="34" charset="-120"/>
              <a:ea typeface="DFPYuanBold-B5" panose="020F0700000000000000" pitchFamily="34" charset="-120"/>
            </a:endParaRPr>
          </a:p>
          <a:p>
            <a:pPr marL="0" indent="0" algn="just">
              <a:lnSpc>
                <a:spcPct val="150000"/>
              </a:lnSpc>
              <a:buNone/>
            </a:pPr>
            <a:endParaRPr lang="en-HK" altLang="zh-TW" sz="2800" dirty="0">
              <a:solidFill>
                <a:srgbClr val="5E4732"/>
              </a:solidFill>
              <a:latin typeface="DFPYuanBold-B5" panose="020F0700000000000000" pitchFamily="34" charset="-120"/>
              <a:ea typeface="DFPYuanBold-B5" panose="020F0700000000000000" pitchFamily="34" charset="-120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zh-TW" altLang="en-US" sz="3000" dirty="0">
                <a:solidFill>
                  <a:srgbClr val="5E4732"/>
                </a:solidFill>
                <a:latin typeface="DFPYuanBold-B5" panose="020F0700000000000000" pitchFamily="34" charset="-120"/>
                <a:ea typeface="DFPYuanBold-B5" panose="020F0700000000000000" pitchFamily="34" charset="-120"/>
              </a:rPr>
              <a:t>（完成工作紙第一部分）</a:t>
            </a:r>
          </a:p>
          <a:p>
            <a:pPr>
              <a:lnSpc>
                <a:spcPct val="150000"/>
              </a:lnSpc>
            </a:pPr>
            <a:endParaRPr lang="en-HK" altLang="zh-TW" dirty="0">
              <a:solidFill>
                <a:srgbClr val="5E4732"/>
              </a:solidFill>
              <a:latin typeface="DFPYuanBold-B5" panose="020F0700000000000000" pitchFamily="34" charset="-120"/>
              <a:ea typeface="DFPYuanBold-B5" panose="020F0700000000000000" pitchFamily="34" charset="-120"/>
            </a:endParaRPr>
          </a:p>
          <a:p>
            <a:endParaRPr lang="zh-TW" altLang="en-US" dirty="0">
              <a:solidFill>
                <a:srgbClr val="5E4732"/>
              </a:solidFill>
              <a:latin typeface="DFPYuanBold-B5" panose="020F0700000000000000" pitchFamily="34" charset="-120"/>
              <a:ea typeface="DFPYuanBold-B5" panose="020F0700000000000000" pitchFamily="34" charset="-12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zh-TW" altLang="en-US" dirty="0">
              <a:solidFill>
                <a:srgbClr val="5E4732"/>
              </a:solidFill>
              <a:latin typeface="DFPYuanBold-B5" panose="020F0700000000000000" pitchFamily="34" charset="-120"/>
              <a:ea typeface="DFPYuanBold-B5" panose="020F0700000000000000" pitchFamily="34" charset="-120"/>
            </a:endParaRPr>
          </a:p>
          <a:p>
            <a:endParaRPr lang="en-US" dirty="0">
              <a:solidFill>
                <a:srgbClr val="5E4732"/>
              </a:solidFill>
              <a:latin typeface="DFPYuanBold-B5" panose="020F0700000000000000" pitchFamily="34" charset="-120"/>
              <a:ea typeface="DFPYuanBold-B5" panose="020F0700000000000000" pitchFamily="34" charset="-120"/>
            </a:endParaRPr>
          </a:p>
        </p:txBody>
      </p:sp>
      <p:pic>
        <p:nvPicPr>
          <p:cNvPr id="7" name="Picture 9" descr="A picture containing lighter&#10;&#10;Description automatically generated">
            <a:extLst>
              <a:ext uri="{FF2B5EF4-FFF2-40B4-BE49-F238E27FC236}">
                <a16:creationId xmlns:a16="http://schemas.microsoft.com/office/drawing/2014/main" id="{0ED8D3D5-F3FA-4DEA-90C5-F31606407C7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96" t="6580" r="42333" b="22685"/>
          <a:stretch/>
        </p:blipFill>
        <p:spPr bwMode="auto">
          <a:xfrm>
            <a:off x="6518025" y="3196001"/>
            <a:ext cx="2421056" cy="366199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語音泡泡: 橢圓形 7">
            <a:extLst>
              <a:ext uri="{FF2B5EF4-FFF2-40B4-BE49-F238E27FC236}">
                <a16:creationId xmlns:a16="http://schemas.microsoft.com/office/drawing/2014/main" id="{FE25EA96-1E2F-4896-A5D9-ED7B01D5FF9E}"/>
              </a:ext>
            </a:extLst>
          </p:cNvPr>
          <p:cNvSpPr/>
          <p:nvPr/>
        </p:nvSpPr>
        <p:spPr>
          <a:xfrm>
            <a:off x="7728553" y="1961322"/>
            <a:ext cx="4129535" cy="1573754"/>
          </a:xfrm>
          <a:prstGeom prst="wedgeEllipseCallout">
            <a:avLst>
              <a:gd name="adj1" fmla="val -34690"/>
              <a:gd name="adj2" fmla="val 103118"/>
            </a:avLst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文字方塊 8">
            <a:extLst>
              <a:ext uri="{FF2B5EF4-FFF2-40B4-BE49-F238E27FC236}">
                <a16:creationId xmlns:a16="http://schemas.microsoft.com/office/drawing/2014/main" id="{18C7B00D-2CD8-46C8-B5BC-4B99F7A84F47}"/>
              </a:ext>
            </a:extLst>
          </p:cNvPr>
          <p:cNvSpPr txBox="1"/>
          <p:nvPr/>
        </p:nvSpPr>
        <p:spPr>
          <a:xfrm>
            <a:off x="7959357" y="2530411"/>
            <a:ext cx="4416094" cy="5302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just">
              <a:lnSpc>
                <a:spcPct val="107000"/>
              </a:lnSpc>
              <a:spcAft>
                <a:spcPts val="1200"/>
              </a:spcAft>
              <a:buClr>
                <a:srgbClr val="C45911"/>
              </a:buClr>
              <a:buFont typeface="Arial"/>
              <a:buNone/>
            </a:pPr>
            <a:r>
              <a:rPr lang="zh-TW" altLang="en-US" sz="2800">
                <a:solidFill>
                  <a:schemeClr val="accent2">
                    <a:lumMod val="75000"/>
                  </a:schemeClr>
                </a:solidFill>
                <a:ea typeface="DFPYuanBold-B5" panose="020F0700000000000000" pitchFamily="34" charset="-120"/>
              </a:rPr>
              <a:t>看完動畫後，說一說</a:t>
            </a:r>
            <a:r>
              <a:rPr lang="en-US" altLang="zh-TW" sz="2800">
                <a:solidFill>
                  <a:schemeClr val="accent2">
                    <a:lumMod val="75000"/>
                  </a:schemeClr>
                </a:solidFill>
                <a:ea typeface="DFPYuanBold-B5" panose="020F0700000000000000" pitchFamily="34" charset="-120"/>
              </a:rPr>
              <a:t>……</a:t>
            </a:r>
            <a:endParaRPr lang="zh-TW" altLang="zh-TW" sz="2800">
              <a:solidFill>
                <a:schemeClr val="accent2">
                  <a:lumMod val="75000"/>
                </a:schemeClr>
              </a:solidFill>
              <a:ea typeface="DFPYuanBold-B5" panose="020F07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7384268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B0BEA0-2C55-134E-B360-277BAF7318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altLang="zh-TW">
                <a:solidFill>
                  <a:schemeClr val="bg1"/>
                </a:solidFill>
                <a:latin typeface="DFPYuanBold-B5" panose="020F0700000000000000" pitchFamily="34" charset="-120"/>
                <a:ea typeface="DFPYuanBold-B5" panose="020F0700000000000000" pitchFamily="34" charset="-120"/>
              </a:rPr>
            </a:br>
            <a:br>
              <a:rPr lang="zh-TW" altLang="en-US">
                <a:solidFill>
                  <a:schemeClr val="bg1"/>
                </a:solidFill>
                <a:latin typeface="DFPYuanBold-B5" panose="020F0700000000000000" pitchFamily="34" charset="-120"/>
                <a:ea typeface="DFPYuanBold-B5" panose="020F0700000000000000" pitchFamily="34" charset="-120"/>
              </a:rPr>
            </a:br>
            <a:endParaRPr lang="en-US">
              <a:solidFill>
                <a:schemeClr val="bg1"/>
              </a:solidFill>
              <a:latin typeface="DFPYuanBold-B5" panose="020F0700000000000000" pitchFamily="34" charset="-120"/>
              <a:ea typeface="DFPYuanBold-B5" panose="020F0700000000000000" pitchFamily="34" charset="-12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15CC092-396C-4DCC-A652-A70430320DA3}"/>
              </a:ext>
            </a:extLst>
          </p:cNvPr>
          <p:cNvSpPr txBox="1">
            <a:spLocks/>
          </p:cNvSpPr>
          <p:nvPr/>
        </p:nvSpPr>
        <p:spPr>
          <a:xfrm>
            <a:off x="762000" y="35256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b="1">
                <a:solidFill>
                  <a:schemeClr val="bg1"/>
                </a:solidFill>
                <a:latin typeface="DFPYuanBold-B5" panose="020F0700000000000000" pitchFamily="34" charset="-120"/>
                <a:ea typeface="DFPYuanBold-B5" panose="020F0700000000000000" pitchFamily="34" charset="-120"/>
              </a:rPr>
              <a:t>反思（二）</a:t>
            </a:r>
            <a:endParaRPr lang="en-US">
              <a:solidFill>
                <a:schemeClr val="bg1"/>
              </a:solidFill>
              <a:latin typeface="DFPYuanBold-B5" panose="020F0700000000000000" pitchFamily="34" charset="-120"/>
              <a:ea typeface="DFPYuanBold-B5" panose="020F0700000000000000" pitchFamily="34" charset="-120"/>
            </a:endParaRPr>
          </a:p>
        </p:txBody>
      </p:sp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0657034B-2F78-49E0-A41E-73EA1AECB122}"/>
              </a:ext>
            </a:extLst>
          </p:cNvPr>
          <p:cNvSpPr txBox="1">
            <a:spLocks/>
          </p:cNvSpPr>
          <p:nvPr/>
        </p:nvSpPr>
        <p:spPr>
          <a:xfrm>
            <a:off x="646990" y="1703250"/>
            <a:ext cx="6409627" cy="492022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zh-TW" altLang="en-US">
                <a:solidFill>
                  <a:srgbClr val="5E4732"/>
                </a:solidFill>
                <a:latin typeface="DFPYuanBold-B5" panose="020F0700000000000000" pitchFamily="34" charset="-120"/>
                <a:ea typeface="DFPYuanBold-B5"/>
              </a:rPr>
              <a:t>為甚麼小雅會主動告訴琪琪真相並勇於承認錯誤？</a:t>
            </a:r>
          </a:p>
          <a:p>
            <a:pPr algn="just">
              <a:lnSpc>
                <a:spcPct val="150000"/>
              </a:lnSpc>
            </a:pPr>
            <a:r>
              <a:rPr lang="zh-TW" altLang="en-US">
                <a:solidFill>
                  <a:srgbClr val="5E4732"/>
                </a:solidFill>
                <a:latin typeface="DFPYuanBold-B5" panose="020F0700000000000000" pitchFamily="34" charset="-120"/>
                <a:ea typeface="DFPYuanBold-B5" panose="020F0700000000000000" pitchFamily="34" charset="-120"/>
              </a:rPr>
              <a:t>對於小雅拿錯了自己的作業，琪琪可以用甚麼態度回應小雅呢？</a:t>
            </a:r>
            <a:endParaRPr lang="en-HK" altLang="zh-TW">
              <a:solidFill>
                <a:srgbClr val="5E4732"/>
              </a:solidFill>
              <a:latin typeface="DFPYuanBold-B5" panose="020F0700000000000000" pitchFamily="34" charset="-120"/>
              <a:ea typeface="DFPYuanBold-B5" panose="020F0700000000000000" pitchFamily="34" charset="-120"/>
            </a:endParaRPr>
          </a:p>
          <a:p>
            <a:pPr algn="just">
              <a:lnSpc>
                <a:spcPct val="150000"/>
              </a:lnSpc>
            </a:pPr>
            <a:r>
              <a:rPr lang="zh-TW" altLang="en-US">
                <a:solidFill>
                  <a:srgbClr val="5E4732"/>
                </a:solidFill>
                <a:latin typeface="DFPYuanBold-B5" panose="020F0700000000000000" pitchFamily="34" charset="-120"/>
                <a:ea typeface="DFPYuanBold-B5"/>
              </a:rPr>
              <a:t>如果琪琪選擇「不原諒」小</a:t>
            </a:r>
            <a:r>
              <a:rPr lang="zh-TW">
                <a:solidFill>
                  <a:srgbClr val="5E4732"/>
                </a:solidFill>
                <a:ea typeface="+mn-lt"/>
                <a:cs typeface="+mn-lt"/>
              </a:rPr>
              <a:t>雅</a:t>
            </a:r>
            <a:r>
              <a:rPr lang="zh-TW" altLang="en-US">
                <a:solidFill>
                  <a:srgbClr val="5E4732"/>
                </a:solidFill>
                <a:ea typeface="+mn-lt"/>
                <a:cs typeface="+mn-lt"/>
              </a:rPr>
              <a:t>，可能會帶來甚麼結果？</a:t>
            </a:r>
            <a:endParaRPr lang="zh-TW" altLang="en-US">
              <a:solidFill>
                <a:srgbClr val="5E4732"/>
              </a:solidFill>
              <a:latin typeface="Calibri"/>
              <a:ea typeface="DFPYuanBold-B5"/>
              <a:cs typeface="Calibri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zh-TW" altLang="en-US">
                <a:solidFill>
                  <a:srgbClr val="5E4732"/>
                </a:solidFill>
                <a:latin typeface="DFPYuanBold-B5" panose="020F0700000000000000" pitchFamily="34" charset="-120"/>
                <a:ea typeface="DFPYuanBold-B5"/>
              </a:rPr>
              <a:t>（完成工作紙第二部分題</a:t>
            </a:r>
            <a:r>
              <a:rPr lang="en-HK" altLang="zh-TW" dirty="0">
                <a:solidFill>
                  <a:srgbClr val="5E4732"/>
                </a:solidFill>
                <a:latin typeface="DFPYuanBold-B5" panose="020F0700000000000000" pitchFamily="34" charset="-120"/>
                <a:ea typeface="DFPYuanBold-B5"/>
              </a:rPr>
              <a:t>1 </a:t>
            </a:r>
            <a:r>
              <a:rPr lang="zh-TW" altLang="en-US">
                <a:solidFill>
                  <a:srgbClr val="5E4732"/>
                </a:solidFill>
                <a:latin typeface="DFPYuanBold-B5" panose="020F0700000000000000" pitchFamily="34" charset="-120"/>
                <a:ea typeface="DFPYuanBold-B5"/>
              </a:rPr>
              <a:t>）</a:t>
            </a:r>
          </a:p>
          <a:p>
            <a:pPr>
              <a:lnSpc>
                <a:spcPct val="150000"/>
              </a:lnSpc>
            </a:pPr>
            <a:endParaRPr lang="en-HK" altLang="zh-TW">
              <a:solidFill>
                <a:srgbClr val="5E4732"/>
              </a:solidFill>
              <a:latin typeface="DFPYuanBold-B5" panose="020F0700000000000000" pitchFamily="34" charset="-120"/>
              <a:ea typeface="DFPYuanBold-B5" panose="020F0700000000000000" pitchFamily="34" charset="-120"/>
            </a:endParaRPr>
          </a:p>
          <a:p>
            <a:endParaRPr lang="zh-TW" altLang="en-US">
              <a:solidFill>
                <a:srgbClr val="5E4732"/>
              </a:solidFill>
              <a:latin typeface="DFPYuanBold-B5" panose="020F0700000000000000" pitchFamily="34" charset="-120"/>
              <a:ea typeface="DFPYuanBold-B5" panose="020F0700000000000000" pitchFamily="34" charset="-12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zh-TW" altLang="en-US">
              <a:solidFill>
                <a:srgbClr val="5E4732"/>
              </a:solidFill>
              <a:latin typeface="DFPYuanBold-B5" panose="020F0700000000000000" pitchFamily="34" charset="-120"/>
              <a:ea typeface="DFPYuanBold-B5" panose="020F0700000000000000" pitchFamily="34" charset="-120"/>
            </a:endParaRPr>
          </a:p>
          <a:p>
            <a:endParaRPr lang="en-US">
              <a:solidFill>
                <a:srgbClr val="5E4732"/>
              </a:solidFill>
              <a:latin typeface="DFPYuanBold-B5" panose="020F0700000000000000" pitchFamily="34" charset="-120"/>
              <a:ea typeface="DFPYuanBold-B5" panose="020F0700000000000000" pitchFamily="34" charset="-12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BCC0A5D-9E12-4800-91B0-E9C1F22C269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7586" t="6808" r="2653" b="18723"/>
          <a:stretch/>
        </p:blipFill>
        <p:spPr>
          <a:xfrm>
            <a:off x="7641705" y="1926773"/>
            <a:ext cx="3084402" cy="20529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/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FC803CD-091D-4787-A856-59CAF8B33F3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053" t="5106" r="5053" b="4255"/>
          <a:stretch/>
        </p:blipFill>
        <p:spPr>
          <a:xfrm>
            <a:off x="8663002" y="4480670"/>
            <a:ext cx="3196129" cy="202664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/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6187942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B0BEA0-2C55-134E-B360-277BAF7318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altLang="zh-TW">
                <a:solidFill>
                  <a:schemeClr val="bg1"/>
                </a:solidFill>
                <a:latin typeface="DFPYuanBold-B5" panose="020F0700000000000000" pitchFamily="34" charset="-120"/>
                <a:ea typeface="DFPYuanBold-B5" panose="020F0700000000000000" pitchFamily="34" charset="-120"/>
              </a:rPr>
            </a:br>
            <a:br>
              <a:rPr lang="zh-TW" altLang="en-US">
                <a:solidFill>
                  <a:schemeClr val="bg1"/>
                </a:solidFill>
                <a:latin typeface="DFPYuanBold-B5" panose="020F0700000000000000" pitchFamily="34" charset="-120"/>
                <a:ea typeface="DFPYuanBold-B5" panose="020F0700000000000000" pitchFamily="34" charset="-120"/>
              </a:rPr>
            </a:br>
            <a:endParaRPr lang="en-US">
              <a:solidFill>
                <a:schemeClr val="bg1"/>
              </a:solidFill>
              <a:latin typeface="DFPYuanBold-B5" panose="020F0700000000000000" pitchFamily="34" charset="-120"/>
              <a:ea typeface="DFPYuanBold-B5" panose="020F0700000000000000" pitchFamily="34" charset="-12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15CC092-396C-4DCC-A652-A70430320DA3}"/>
              </a:ext>
            </a:extLst>
          </p:cNvPr>
          <p:cNvSpPr txBox="1">
            <a:spLocks/>
          </p:cNvSpPr>
          <p:nvPr/>
        </p:nvSpPr>
        <p:spPr>
          <a:xfrm>
            <a:off x="762000" y="35256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b="1" dirty="0">
                <a:solidFill>
                  <a:schemeClr val="bg1"/>
                </a:solidFill>
                <a:latin typeface="DFPYuanBold-B5" panose="020F0700000000000000" pitchFamily="34" charset="-120"/>
                <a:ea typeface="DFPYuanBold-B5" panose="020F0700000000000000" pitchFamily="34" charset="-120"/>
              </a:rPr>
              <a:t>課堂活動</a:t>
            </a:r>
            <a:endParaRPr lang="en-US" dirty="0">
              <a:solidFill>
                <a:schemeClr val="bg1"/>
              </a:solidFill>
              <a:latin typeface="DFPYuanBold-B5" panose="020F0700000000000000" pitchFamily="34" charset="-120"/>
              <a:ea typeface="DFPYuanBold-B5" panose="020F0700000000000000" pitchFamily="34" charset="-120"/>
            </a:endParaRPr>
          </a:p>
        </p:txBody>
      </p:sp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ED944D3E-A980-4ACD-BBB5-4EF52C995BB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8971" y="2101775"/>
            <a:ext cx="10978738" cy="423609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zh-TW" altLang="en-US">
                <a:solidFill>
                  <a:srgbClr val="5E4732"/>
                </a:solidFill>
                <a:latin typeface="DFPYuanBold-B5" panose="020F0700000000000000" pitchFamily="34" charset="-120"/>
                <a:ea typeface="DFPYuanBold-B5" panose="020F0700000000000000" pitchFamily="34" charset="-120"/>
              </a:rPr>
              <a:t>你曾經有面對他人犯錯的經歷嗎？試與鄰座同學分享。</a:t>
            </a:r>
            <a:endParaRPr lang="en-HK" altLang="zh-TW">
              <a:solidFill>
                <a:srgbClr val="5E4732"/>
              </a:solidFill>
              <a:latin typeface="DFPYuanBold-B5" panose="020F0700000000000000" pitchFamily="34" charset="-120"/>
              <a:ea typeface="DFPYuanBold-B5" panose="020F0700000000000000" pitchFamily="34" charset="-120"/>
            </a:endParaRPr>
          </a:p>
          <a:p>
            <a:pPr>
              <a:lnSpc>
                <a:spcPct val="150000"/>
              </a:lnSpc>
            </a:pPr>
            <a:r>
              <a:rPr lang="zh-TW" altLang="en-US">
                <a:solidFill>
                  <a:srgbClr val="5E4732"/>
                </a:solidFill>
                <a:latin typeface="DFPYuanBold-B5" panose="020F0700000000000000" pitchFamily="34" charset="-120"/>
                <a:ea typeface="DFPYuanBold-B5" panose="020F0700000000000000" pitchFamily="34" charset="-120"/>
              </a:rPr>
              <a:t>請鄰座同學評一評：</a:t>
            </a:r>
            <a:br>
              <a:rPr lang="en-HK" altLang="zh-TW">
                <a:solidFill>
                  <a:srgbClr val="5E4732"/>
                </a:solidFill>
                <a:latin typeface="DFPYuanBold-B5" panose="020F0700000000000000" pitchFamily="34" charset="-120"/>
                <a:ea typeface="DFPYuanBold-B5" panose="020F0700000000000000" pitchFamily="34" charset="-120"/>
              </a:rPr>
            </a:br>
            <a:r>
              <a:rPr lang="zh-TW" altLang="en-US">
                <a:solidFill>
                  <a:srgbClr val="5E4732"/>
                </a:solidFill>
                <a:latin typeface="DFPYuanBold-B5" panose="020F0700000000000000" pitchFamily="34" charset="-120"/>
                <a:ea typeface="DFPYuanBold-B5" panose="020F0700000000000000" pitchFamily="34" charset="-120"/>
              </a:rPr>
              <a:t>你做得好的地方是甚麼？</a:t>
            </a:r>
            <a:br>
              <a:rPr lang="en-HK" altLang="zh-TW">
                <a:solidFill>
                  <a:srgbClr val="5E4732"/>
                </a:solidFill>
                <a:latin typeface="DFPYuanBold-B5" panose="020F0700000000000000" pitchFamily="34" charset="-120"/>
                <a:ea typeface="DFPYuanBold-B5" panose="020F0700000000000000" pitchFamily="34" charset="-120"/>
              </a:rPr>
            </a:br>
            <a:r>
              <a:rPr lang="zh-TW" altLang="en-US">
                <a:solidFill>
                  <a:srgbClr val="5E4732"/>
                </a:solidFill>
                <a:latin typeface="DFPYuanBold-B5" panose="020F0700000000000000" pitchFamily="34" charset="-120"/>
                <a:ea typeface="DFPYuanBold-B5" panose="020F0700000000000000" pitchFamily="34" charset="-120"/>
              </a:rPr>
              <a:t>有沒有更好的處理方法？</a:t>
            </a:r>
            <a:br>
              <a:rPr lang="en-HK" altLang="zh-TW">
                <a:solidFill>
                  <a:srgbClr val="5E4732"/>
                </a:solidFill>
                <a:latin typeface="DFPYuanBold-B5" panose="020F0700000000000000" pitchFamily="34" charset="-120"/>
                <a:ea typeface="DFPYuanBold-B5" panose="020F0700000000000000" pitchFamily="34" charset="-120"/>
              </a:rPr>
            </a:br>
            <a:endParaRPr lang="zh-TW" altLang="en-US">
              <a:solidFill>
                <a:srgbClr val="5E4732"/>
              </a:solidFill>
              <a:latin typeface="DFPYuanBold-B5" panose="020F0700000000000000" pitchFamily="34" charset="-120"/>
              <a:ea typeface="DFPYuanBold-B5" panose="020F0700000000000000" pitchFamily="34" charset="-12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TW" altLang="en-US">
                <a:solidFill>
                  <a:srgbClr val="5E4732"/>
                </a:solidFill>
                <a:latin typeface="DFPYuanBold-B5" panose="020F0700000000000000" pitchFamily="34" charset="-120"/>
                <a:ea typeface="DFPYuanBold-B5" panose="020F0700000000000000" pitchFamily="34" charset="-120"/>
              </a:rPr>
              <a:t>（完成工作紙第二部分題</a:t>
            </a:r>
            <a:r>
              <a:rPr lang="en-US" altLang="zh-TW">
                <a:solidFill>
                  <a:srgbClr val="5E4732"/>
                </a:solidFill>
                <a:latin typeface="DFPYuanBold-B5" panose="020F0700000000000000" pitchFamily="34" charset="-120"/>
                <a:ea typeface="DFPYuanBold-B5" panose="020F0700000000000000" pitchFamily="34" charset="-120"/>
              </a:rPr>
              <a:t>2</a:t>
            </a:r>
            <a:r>
              <a:rPr lang="zh-TW" altLang="en-US">
                <a:solidFill>
                  <a:srgbClr val="5E4732"/>
                </a:solidFill>
                <a:latin typeface="DFPYuanBold-B5" panose="020F0700000000000000" pitchFamily="34" charset="-120"/>
                <a:ea typeface="DFPYuanBold-B5" panose="020F0700000000000000" pitchFamily="34" charset="-120"/>
              </a:rPr>
              <a:t>、</a:t>
            </a:r>
            <a:r>
              <a:rPr lang="en-US" altLang="zh-TW">
                <a:solidFill>
                  <a:srgbClr val="5E4732"/>
                </a:solidFill>
                <a:latin typeface="DFPYuanBold-B5" panose="020F0700000000000000" pitchFamily="34" charset="-120"/>
                <a:ea typeface="DFPYuanBold-B5" panose="020F0700000000000000" pitchFamily="34" charset="-120"/>
              </a:rPr>
              <a:t>3</a:t>
            </a:r>
            <a:r>
              <a:rPr lang="zh-TW" altLang="en-US">
                <a:solidFill>
                  <a:srgbClr val="5E4732"/>
                </a:solidFill>
                <a:latin typeface="DFPYuanBold-B5" panose="020F0700000000000000" pitchFamily="34" charset="-120"/>
                <a:ea typeface="DFPYuanBold-B5" panose="020F0700000000000000" pitchFamily="34" charset="-120"/>
              </a:rPr>
              <a:t>）</a:t>
            </a:r>
          </a:p>
          <a:p>
            <a:endParaRPr lang="en-US">
              <a:solidFill>
                <a:srgbClr val="5E4732"/>
              </a:solidFill>
              <a:latin typeface="DFPYuanBold-B5" panose="020F0700000000000000" pitchFamily="34" charset="-120"/>
              <a:ea typeface="DFPYuanBold-B5" panose="020F0700000000000000" pitchFamily="34" charset="-120"/>
            </a:endParaRPr>
          </a:p>
        </p:txBody>
      </p:sp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0C037264-ED72-45D1-A106-E14A3A91D8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24491" y="2114336"/>
            <a:ext cx="3310728" cy="5076191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3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724D488B-D0D9-493B-97FC-CF609E57AFC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5379" t="15217" r="15739" b="16932"/>
          <a:stretch/>
        </p:blipFill>
        <p:spPr>
          <a:xfrm rot="21415042">
            <a:off x="6520397" y="3633988"/>
            <a:ext cx="3188206" cy="3140561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45339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B0BEA0-2C55-134E-B360-277BAF7318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>
                <a:solidFill>
                  <a:schemeClr val="bg1"/>
                </a:solidFill>
                <a:latin typeface="DFPYuanBold-B5" panose="020F0700000000000000" pitchFamily="34" charset="-120"/>
                <a:ea typeface="DFPYuanBold-B5" panose="020F0700000000000000" pitchFamily="34" charset="-120"/>
              </a:rPr>
              <a:t>竹</a:t>
            </a:r>
            <a:r>
              <a:rPr lang="en-US" b="1">
                <a:solidFill>
                  <a:schemeClr val="bg1"/>
                </a:solidFill>
                <a:latin typeface="DFPYuanBold-B5" panose="020F0700000000000000" pitchFamily="34" charset="-120"/>
                <a:ea typeface="DFPYuanBold-B5" panose="020F0700000000000000" pitchFamily="34" charset="-120"/>
              </a:rPr>
              <a:t>Sir</a:t>
            </a:r>
            <a:r>
              <a:rPr lang="zh-TW" altLang="en-US" b="1">
                <a:solidFill>
                  <a:schemeClr val="bg1"/>
                </a:solidFill>
                <a:latin typeface="DFPYuanBold-B5" panose="020F0700000000000000" pitchFamily="34" charset="-120"/>
                <a:ea typeface="DFPYuanBold-B5" panose="020F0700000000000000" pitchFamily="34" charset="-120"/>
              </a:rPr>
              <a:t>的話</a:t>
            </a:r>
            <a:r>
              <a:rPr lang="en-US" altLang="zh-TW" b="1">
                <a:solidFill>
                  <a:schemeClr val="bg1"/>
                </a:solidFill>
                <a:latin typeface="+mj-ea"/>
              </a:rPr>
              <a:t>……</a:t>
            </a:r>
            <a:endParaRPr lang="en-US" b="1">
              <a:solidFill>
                <a:schemeClr val="bg1"/>
              </a:solidFill>
              <a:latin typeface="DFPYuanBold-B5" panose="020F0700000000000000" pitchFamily="34" charset="-120"/>
              <a:ea typeface="DFPYuanBold-B5" panose="020F0700000000000000" pitchFamily="34" charset="-120"/>
            </a:endParaRPr>
          </a:p>
        </p:txBody>
      </p:sp>
      <p:pic>
        <p:nvPicPr>
          <p:cNvPr id="4" name="Picture 9" descr="A picture containing lighter&#10;&#10;Description automatically generated">
            <a:extLst>
              <a:ext uri="{FF2B5EF4-FFF2-40B4-BE49-F238E27FC236}">
                <a16:creationId xmlns:a16="http://schemas.microsoft.com/office/drawing/2014/main" id="{A91F9348-C6E7-4B19-93A4-494AD482777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96" t="6580" r="42333" b="38504"/>
          <a:stretch/>
        </p:blipFill>
        <p:spPr bwMode="auto">
          <a:xfrm>
            <a:off x="163308" y="1939309"/>
            <a:ext cx="4188645" cy="491869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Speech Bubble: Oval 6">
            <a:extLst>
              <a:ext uri="{FF2B5EF4-FFF2-40B4-BE49-F238E27FC236}">
                <a16:creationId xmlns:a16="http://schemas.microsoft.com/office/drawing/2014/main" id="{0B3C66F3-A3C9-44C0-806E-0667F79F15EE}"/>
              </a:ext>
            </a:extLst>
          </p:cNvPr>
          <p:cNvSpPr/>
          <p:nvPr/>
        </p:nvSpPr>
        <p:spPr>
          <a:xfrm>
            <a:off x="3980280" y="2265880"/>
            <a:ext cx="7508046" cy="3520535"/>
          </a:xfrm>
          <a:prstGeom prst="wedgeEllipseCallout">
            <a:avLst>
              <a:gd name="adj1" fmla="val -58511"/>
              <a:gd name="adj2" fmla="val 25169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K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756265A-C86A-354C-AFC1-68498D2203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23627" y="2941938"/>
            <a:ext cx="5981847" cy="2331981"/>
          </a:xfrm>
        </p:spPr>
        <p:txBody>
          <a:bodyPr vert="horz" lIns="91440" tIns="45720" rIns="91440" bIns="45720" rtlCol="0" anchor="t">
            <a:normAutofit fontScale="775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zh-TW" altLang="en-US" sz="3600" dirty="0">
                <a:solidFill>
                  <a:srgbClr val="5E4732"/>
                </a:solidFill>
                <a:latin typeface="DFPYuanBold-B5" panose="020F0700000000000000" pitchFamily="34" charset="-120"/>
                <a:ea typeface="DFPYuanBold-B5"/>
              </a:rPr>
              <a:t>動畫中，劉寬和琪琪都能用諒解和</a:t>
            </a:r>
            <a:r>
              <a:rPr lang="zh-TW" altLang="en-US" sz="3600" dirty="0">
                <a:solidFill>
                  <a:srgbClr val="0070C0"/>
                </a:solidFill>
                <a:highlight>
                  <a:srgbClr val="FFFF00"/>
                </a:highlight>
                <a:latin typeface="DFPYuanBold-B5" panose="020F0700000000000000" pitchFamily="34" charset="-120"/>
                <a:ea typeface="DFPYuanBold-B5"/>
              </a:rPr>
              <a:t>包容</a:t>
            </a:r>
            <a:r>
              <a:rPr lang="zh-TW" altLang="en-US" sz="3600" dirty="0">
                <a:solidFill>
                  <a:srgbClr val="5E4732"/>
                </a:solidFill>
                <a:latin typeface="DFPYuanBold-B5" panose="020F0700000000000000" pitchFamily="34" charset="-120"/>
                <a:ea typeface="DFPYuanBold-B5"/>
              </a:rPr>
              <a:t>的態度去接受別人犯錯，並以</a:t>
            </a:r>
            <a:r>
              <a:rPr lang="zh-TW" altLang="en-US" sz="3600" dirty="0">
                <a:solidFill>
                  <a:srgbClr val="0070C0"/>
                </a:solidFill>
                <a:highlight>
                  <a:srgbClr val="FFFF00"/>
                </a:highlight>
                <a:latin typeface="DFPYuanBold-B5" panose="020F0700000000000000" pitchFamily="34" charset="-120"/>
                <a:ea typeface="DFPYuanBold-B5"/>
              </a:rPr>
              <a:t>同理心</a:t>
            </a:r>
            <a:r>
              <a:rPr lang="zh-TW" altLang="en-US" sz="3600" dirty="0">
                <a:solidFill>
                  <a:srgbClr val="5E4732"/>
                </a:solidFill>
                <a:latin typeface="DFPYuanBold-B5" panose="020F0700000000000000" pitchFamily="34" charset="-120"/>
                <a:ea typeface="DFPYuanBold-B5"/>
              </a:rPr>
              <a:t>理解他人的感受，以</a:t>
            </a:r>
            <a:r>
              <a:rPr lang="zh-TW" altLang="en-US" sz="3600" dirty="0">
                <a:solidFill>
                  <a:srgbClr val="0070C0"/>
                </a:solidFill>
                <a:highlight>
                  <a:srgbClr val="FFFF00"/>
                </a:highlight>
                <a:latin typeface="DFPYuanBold-B5" panose="020F0700000000000000" pitchFamily="34" charset="-120"/>
                <a:ea typeface="DFPYuanBold-B5"/>
              </a:rPr>
              <a:t>寬恕</a:t>
            </a:r>
            <a:r>
              <a:rPr lang="zh-TW" altLang="en-US" sz="3600" dirty="0">
                <a:solidFill>
                  <a:srgbClr val="5E4732"/>
                </a:solidFill>
                <a:latin typeface="DFPYuanBold-B5" panose="020F0700000000000000" pitchFamily="34" charset="-120"/>
                <a:ea typeface="DFPYuanBold-B5"/>
              </a:rPr>
              <a:t>的態度對待別人，這就是「仁」的表現。</a:t>
            </a:r>
          </a:p>
        </p:txBody>
      </p:sp>
    </p:spTree>
    <p:extLst>
      <p:ext uri="{BB962C8B-B14F-4D97-AF65-F5344CB8AC3E}">
        <p14:creationId xmlns:p14="http://schemas.microsoft.com/office/powerpoint/2010/main" val="26475856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B0BEA0-2C55-134E-B360-277BAF7318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>
                <a:solidFill>
                  <a:schemeClr val="bg1"/>
                </a:solidFill>
                <a:latin typeface="DFPYuanBold-B5" panose="020F0700000000000000" pitchFamily="34" charset="-120"/>
                <a:ea typeface="DFPYuanBold-B5" panose="020F0700000000000000" pitchFamily="34" charset="-120"/>
              </a:rPr>
              <a:t>我們明白了</a:t>
            </a:r>
            <a:r>
              <a:rPr lang="en-US" altLang="zh-TW" b="1">
                <a:solidFill>
                  <a:schemeClr val="bg1"/>
                </a:solidFill>
                <a:latin typeface="DFPYuanBold-B5" panose="020F0700000000000000" pitchFamily="34" charset="-120"/>
                <a:ea typeface="DFPYuanBold-B5" panose="020F0700000000000000" pitchFamily="34" charset="-120"/>
              </a:rPr>
              <a:t>……</a:t>
            </a:r>
            <a:endParaRPr lang="en-US" b="1">
              <a:solidFill>
                <a:schemeClr val="bg1"/>
              </a:solidFill>
              <a:latin typeface="+mj-ea"/>
            </a:endParaRPr>
          </a:p>
        </p:txBody>
      </p:sp>
      <p:pic>
        <p:nvPicPr>
          <p:cNvPr id="9" name="Picture 1">
            <a:extLst>
              <a:ext uri="{FF2B5EF4-FFF2-40B4-BE49-F238E27FC236}">
                <a16:creationId xmlns:a16="http://schemas.microsoft.com/office/drawing/2014/main" id="{E95BC2A9-DB89-434F-8918-8C15CB30ED9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3" t="12258" r="52853" b="24884"/>
          <a:stretch/>
        </p:blipFill>
        <p:spPr bwMode="auto">
          <a:xfrm>
            <a:off x="8556172" y="3114030"/>
            <a:ext cx="3453869" cy="366705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Speech Bubble: Oval 9">
            <a:extLst>
              <a:ext uri="{FF2B5EF4-FFF2-40B4-BE49-F238E27FC236}">
                <a16:creationId xmlns:a16="http://schemas.microsoft.com/office/drawing/2014/main" id="{68D333C6-5B5F-4C6C-A63A-A85FC5A0B942}"/>
              </a:ext>
            </a:extLst>
          </p:cNvPr>
          <p:cNvSpPr/>
          <p:nvPr/>
        </p:nvSpPr>
        <p:spPr>
          <a:xfrm>
            <a:off x="612767" y="2004864"/>
            <a:ext cx="7484311" cy="3257662"/>
          </a:xfrm>
          <a:prstGeom prst="wedgeEllipseCallout">
            <a:avLst>
              <a:gd name="adj1" fmla="val 62202"/>
              <a:gd name="adj2" fmla="val 46236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zh-TW" altLang="en-US" sz="2800">
                <a:solidFill>
                  <a:schemeClr val="accent2">
                    <a:lumMod val="50000"/>
                  </a:schemeClr>
                </a:solidFill>
                <a:latin typeface="DFPYuanBold-B5" panose="020F0700000000000000" pitchFamily="34" charset="-120"/>
                <a:ea typeface="DFPYuanBold-B5"/>
              </a:rPr>
              <a:t>我們要有仁愛的</a:t>
            </a:r>
            <a:r>
              <a:rPr lang="zh-TW" altLang="en-US" sz="2800">
                <a:solidFill>
                  <a:srgbClr val="0070C0"/>
                </a:solidFill>
                <a:highlight>
                  <a:srgbClr val="FFFF00"/>
                </a:highlight>
                <a:latin typeface="DFPYuanBold-B5" panose="020F0700000000000000" pitchFamily="34" charset="-120"/>
                <a:ea typeface="DFPYuanBold-B5"/>
              </a:rPr>
              <a:t>互助精神</a:t>
            </a:r>
            <a:r>
              <a:rPr lang="zh-TW" altLang="en-US" sz="2800">
                <a:solidFill>
                  <a:schemeClr val="accent2">
                    <a:lumMod val="50000"/>
                  </a:schemeClr>
                </a:solidFill>
                <a:latin typeface="DFPYuanBold-B5" panose="020F0700000000000000" pitchFamily="34" charset="-120"/>
                <a:ea typeface="DFPYuanBold-B5"/>
              </a:rPr>
              <a:t>，</a:t>
            </a:r>
            <a:endParaRPr lang="en-HK" altLang="zh-TW" sz="2800">
              <a:solidFill>
                <a:schemeClr val="accent2">
                  <a:lumMod val="50000"/>
                </a:schemeClr>
              </a:solidFill>
              <a:latin typeface="DFPYuanBold-B5" panose="020F0700000000000000" pitchFamily="34" charset="-120"/>
              <a:ea typeface="DFPYuanBold-B5"/>
            </a:endParaRPr>
          </a:p>
          <a:p>
            <a:pPr algn="ctr"/>
            <a:r>
              <a:rPr lang="zh-TW" altLang="en-US" sz="2800">
                <a:solidFill>
                  <a:schemeClr val="accent2">
                    <a:lumMod val="50000"/>
                  </a:schemeClr>
                </a:solidFill>
                <a:latin typeface="DFPYuanBold-B5" panose="020F0700000000000000" pitchFamily="34" charset="-120"/>
                <a:ea typeface="DFPYuanBold-B5" panose="020F0700000000000000" pitchFamily="34" charset="-120"/>
              </a:rPr>
              <a:t>在日常生活中實踐「仁」，</a:t>
            </a:r>
            <a:endParaRPr lang="en-HK" altLang="zh-TW" sz="2800">
              <a:solidFill>
                <a:schemeClr val="accent2">
                  <a:lumMod val="50000"/>
                </a:schemeClr>
              </a:solidFill>
              <a:latin typeface="DFPYuanBold-B5" panose="020F0700000000000000" pitchFamily="34" charset="-120"/>
              <a:ea typeface="DFPYuanBold-B5" panose="020F0700000000000000" pitchFamily="34" charset="-120"/>
            </a:endParaRPr>
          </a:p>
          <a:p>
            <a:pPr algn="ctr"/>
            <a:r>
              <a:rPr lang="zh-TW" altLang="en-US" sz="2800">
                <a:solidFill>
                  <a:schemeClr val="accent2">
                    <a:lumMod val="50000"/>
                  </a:schemeClr>
                </a:solidFill>
                <a:latin typeface="DFPYuanBold-B5" panose="020F0700000000000000" pitchFamily="34" charset="-120"/>
                <a:ea typeface="DFPYuanBold-B5"/>
              </a:rPr>
              <a:t>學會</a:t>
            </a:r>
            <a:r>
              <a:rPr lang="zh-TW" altLang="en-US" sz="2800">
                <a:solidFill>
                  <a:srgbClr val="0070C0"/>
                </a:solidFill>
                <a:highlight>
                  <a:srgbClr val="FFFF00"/>
                </a:highlight>
                <a:latin typeface="DFPYuanBold-B5" panose="020F0700000000000000" pitchFamily="34" charset="-120"/>
                <a:ea typeface="DFPYuanBold-B5"/>
              </a:rPr>
              <a:t>主動關心別人</a:t>
            </a:r>
            <a:r>
              <a:rPr lang="zh-TW" altLang="en-US" sz="2800">
                <a:solidFill>
                  <a:schemeClr val="accent2">
                    <a:lumMod val="50000"/>
                  </a:schemeClr>
                </a:solidFill>
                <a:latin typeface="DFPYuanBold-B5" panose="020F0700000000000000" pitchFamily="34" charset="-120"/>
                <a:ea typeface="DFPYuanBold-B5"/>
              </a:rPr>
              <a:t>的需要，</a:t>
            </a:r>
            <a:endParaRPr lang="en-HK" altLang="zh-TW" sz="2800">
              <a:solidFill>
                <a:schemeClr val="accent2">
                  <a:lumMod val="50000"/>
                </a:schemeClr>
              </a:solidFill>
              <a:latin typeface="DFPYuanBold-B5" panose="020F0700000000000000" pitchFamily="34" charset="-120"/>
              <a:ea typeface="DFPYuanBold-B5"/>
            </a:endParaRPr>
          </a:p>
          <a:p>
            <a:pPr algn="ctr"/>
            <a:r>
              <a:rPr lang="zh-TW" altLang="en-US" sz="2800">
                <a:solidFill>
                  <a:schemeClr val="accent2">
                    <a:lumMod val="50000"/>
                  </a:schemeClr>
                </a:solidFill>
                <a:latin typeface="DFPYuanBold-B5" panose="020F0700000000000000" pitchFamily="34" charset="-120"/>
                <a:ea typeface="DFPYuanBold-B5" panose="020F0700000000000000" pitchFamily="34" charset="-120"/>
              </a:rPr>
              <a:t>並養成自省的態度，</a:t>
            </a:r>
            <a:endParaRPr lang="en-HK" altLang="zh-TW" sz="2800">
              <a:solidFill>
                <a:schemeClr val="accent2">
                  <a:lumMod val="50000"/>
                </a:schemeClr>
              </a:solidFill>
              <a:latin typeface="DFPYuanBold-B5" panose="020F0700000000000000" pitchFamily="34" charset="-120"/>
              <a:ea typeface="DFPYuanBold-B5" panose="020F0700000000000000" pitchFamily="34" charset="-120"/>
            </a:endParaRPr>
          </a:p>
          <a:p>
            <a:pPr algn="ctr"/>
            <a:r>
              <a:rPr lang="zh-TW" altLang="en-US" sz="2800">
                <a:solidFill>
                  <a:schemeClr val="accent2">
                    <a:lumMod val="50000"/>
                  </a:schemeClr>
                </a:solidFill>
                <a:latin typeface="DFPYuanBold-B5" panose="020F0700000000000000" pitchFamily="34" charset="-120"/>
                <a:ea typeface="DFPYuanBold-B5"/>
              </a:rPr>
              <a:t>嘗試以</a:t>
            </a:r>
            <a:r>
              <a:rPr lang="zh-TW" altLang="en-US" sz="2800">
                <a:solidFill>
                  <a:srgbClr val="0070C0"/>
                </a:solidFill>
                <a:highlight>
                  <a:srgbClr val="FFFF00"/>
                </a:highlight>
                <a:latin typeface="DFPYuanBold-B5" panose="020F0700000000000000" pitchFamily="34" charset="-120"/>
                <a:ea typeface="DFPYuanBold-B5"/>
              </a:rPr>
              <a:t>正面</a:t>
            </a:r>
            <a:r>
              <a:rPr lang="zh-TW" altLang="en-US" sz="2800">
                <a:solidFill>
                  <a:srgbClr val="0070C0"/>
                </a:solidFill>
                <a:highlight>
                  <a:srgbClr val="FFFF00"/>
                </a:highlight>
                <a:ea typeface="DFPYuanBold-B5"/>
              </a:rPr>
              <a:t>積極</a:t>
            </a:r>
            <a:r>
              <a:rPr lang="zh-TW" altLang="en-US" sz="2800">
                <a:solidFill>
                  <a:schemeClr val="accent2">
                    <a:lumMod val="50000"/>
                  </a:schemeClr>
                </a:solidFill>
                <a:latin typeface="DFPYuanBold-B5" panose="020F0700000000000000" pitchFamily="34" charset="-120"/>
                <a:ea typeface="DFPYuanBold-B5"/>
              </a:rPr>
              <a:t>的方法</a:t>
            </a:r>
            <a:endParaRPr lang="zh-TW" altLang="en-US" sz="2800">
              <a:solidFill>
                <a:schemeClr val="accent2">
                  <a:lumMod val="50000"/>
                </a:schemeClr>
              </a:solidFill>
              <a:latin typeface="DFPYuanBold-B5" panose="020F0700000000000000" pitchFamily="34" charset="-120"/>
              <a:ea typeface="DFPYuanBold-B5" panose="020F0700000000000000" pitchFamily="34" charset="-120"/>
            </a:endParaRPr>
          </a:p>
          <a:p>
            <a:pPr algn="ctr"/>
            <a:r>
              <a:rPr lang="zh-TW" altLang="en-US" sz="2800">
                <a:solidFill>
                  <a:schemeClr val="accent2">
                    <a:lumMod val="50000"/>
                  </a:schemeClr>
                </a:solidFill>
                <a:latin typeface="DFPYuanBold-B5" panose="020F0700000000000000" pitchFamily="34" charset="-120"/>
                <a:ea typeface="DFPYuanBold-B5"/>
              </a:rPr>
              <a:t>處理難題。 </a:t>
            </a:r>
            <a:endParaRPr lang="zh-TW" altLang="en-US" sz="2800">
              <a:solidFill>
                <a:schemeClr val="accent2">
                  <a:lumMod val="50000"/>
                </a:schemeClr>
              </a:solidFill>
              <a:latin typeface="DFPYuanBold-B5" panose="020F0700000000000000" pitchFamily="34" charset="-120"/>
              <a:ea typeface="DFPYuanBold-B5" panose="020F07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2840670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B0BEA0-2C55-134E-B360-277BAF7318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>
                <a:solidFill>
                  <a:schemeClr val="bg1"/>
                </a:solidFill>
                <a:latin typeface="DFPYuanBold-B5" panose="020F0700000000000000" pitchFamily="34" charset="-120"/>
                <a:ea typeface="DFPYuanBold-B5" panose="020F0700000000000000" pitchFamily="34" charset="-120"/>
              </a:rPr>
              <a:t>延伸活動</a:t>
            </a:r>
            <a:endParaRPr lang="en-US" b="1">
              <a:solidFill>
                <a:schemeClr val="bg1"/>
              </a:solidFill>
              <a:latin typeface="DFPYuanBold-B5" panose="020F0700000000000000" pitchFamily="34" charset="-120"/>
              <a:ea typeface="DFPYuanBold-B5" panose="020F0700000000000000" pitchFamily="34" charset="-12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756265A-C86A-354C-AFC1-68498D2203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2552" y="1948070"/>
            <a:ext cx="8756091" cy="4491560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zh-TW" altLang="en-US" dirty="0">
                <a:solidFill>
                  <a:srgbClr val="5E4732"/>
                </a:solidFill>
                <a:latin typeface="DFPYuanBold-B5" panose="020F0700000000000000" pitchFamily="34" charset="-120"/>
                <a:ea typeface="DFPYuanBold-B5"/>
              </a:rPr>
              <a:t>閱讀工作紙第三部分的新聞內容，想一想</a:t>
            </a:r>
            <a:r>
              <a:rPr lang="en-US" altLang="zh-TW" dirty="0">
                <a:solidFill>
                  <a:srgbClr val="5E4732"/>
                </a:solidFill>
                <a:latin typeface="DFPYuanBold-B5" panose="020F0700000000000000" pitchFamily="34" charset="-120"/>
                <a:ea typeface="DFPYuanBold-B5"/>
              </a:rPr>
              <a:t>……</a:t>
            </a:r>
          </a:p>
          <a:p>
            <a:pPr algn="just">
              <a:lnSpc>
                <a:spcPct val="150000"/>
              </a:lnSpc>
            </a:pPr>
            <a:r>
              <a:rPr lang="zh-TW" altLang="en-US" dirty="0">
                <a:solidFill>
                  <a:srgbClr val="5E4732"/>
                </a:solidFill>
                <a:latin typeface="DFPYuanBold-B5" panose="020F0700000000000000" pitchFamily="34" charset="-120"/>
                <a:ea typeface="DFPYuanBold-B5"/>
              </a:rPr>
              <a:t>新聞中的劉少群有在日常生活中實踐「仁」嗎？</a:t>
            </a:r>
            <a:endParaRPr lang="en-HK" altLang="zh-TW" dirty="0">
              <a:solidFill>
                <a:srgbClr val="5E4732"/>
              </a:solidFill>
              <a:latin typeface="DFPYuanBold-B5" panose="020F0700000000000000" pitchFamily="34" charset="-120"/>
              <a:ea typeface="DFPYuanBold-B5"/>
            </a:endParaRPr>
          </a:p>
          <a:p>
            <a:pPr algn="just">
              <a:lnSpc>
                <a:spcPct val="150000"/>
              </a:lnSpc>
            </a:pPr>
            <a:endParaRPr lang="en-US" altLang="zh-TW" dirty="0">
              <a:solidFill>
                <a:srgbClr val="5E4732"/>
              </a:solidFill>
              <a:latin typeface="DFPYuanBold-B5" panose="020F0700000000000000" pitchFamily="34" charset="-120"/>
              <a:ea typeface="DFPYuanBold-B5" panose="020F0700000000000000" pitchFamily="34" charset="-120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zh-TW" altLang="en-US" dirty="0">
                <a:solidFill>
                  <a:srgbClr val="5E4732"/>
                </a:solidFill>
                <a:latin typeface="DFPYuanBold-B5" panose="020F0700000000000000" pitchFamily="34" charset="-120"/>
                <a:ea typeface="DFPYuanBold-B5"/>
                <a:sym typeface="Wingdings" panose="05000000000000000000" pitchFamily="2" charset="2"/>
              </a:rPr>
              <a:t>　　</a:t>
            </a:r>
            <a:r>
              <a:rPr lang="zh-TW" altLang="en-US" dirty="0">
                <a:solidFill>
                  <a:schemeClr val="accent4">
                    <a:lumMod val="75000"/>
                  </a:schemeClr>
                </a:solidFill>
                <a:latin typeface="DFPYuanBold-B5" panose="020F0700000000000000" pitchFamily="34" charset="-120"/>
                <a:ea typeface="DFPYuanBold-B5"/>
              </a:rPr>
              <a:t>「積極參與義工服務，主動關心和了解長者需要</a:t>
            </a:r>
            <a:r>
              <a:rPr lang="en-US" altLang="zh-TW" dirty="0">
                <a:solidFill>
                  <a:schemeClr val="accent4">
                    <a:lumMod val="75000"/>
                  </a:schemeClr>
                </a:solidFill>
                <a:latin typeface="DFPYuanBold-B5" panose="020F0700000000000000" pitchFamily="34" charset="-120"/>
                <a:ea typeface="DFPYuanBold-B5"/>
              </a:rPr>
              <a:t>……</a:t>
            </a:r>
            <a:r>
              <a:rPr lang="zh-TW" altLang="en-US" dirty="0">
                <a:solidFill>
                  <a:schemeClr val="accent4">
                    <a:lumMod val="75000"/>
                  </a:schemeClr>
                </a:solidFill>
                <a:latin typeface="DFPYuanBold-B5" panose="020F0700000000000000" pitchFamily="34" charset="-120"/>
                <a:ea typeface="DFPYuanBold-B5"/>
              </a:rPr>
              <a:t>」</a:t>
            </a:r>
            <a:endParaRPr lang="en-HK" altLang="zh-TW" dirty="0">
              <a:solidFill>
                <a:schemeClr val="accent4">
                  <a:lumMod val="75000"/>
                </a:schemeClr>
              </a:solidFill>
              <a:latin typeface="DFPYuanBold-B5" panose="020F0700000000000000" pitchFamily="34" charset="-120"/>
              <a:ea typeface="DFPYuanBold-B5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zh-TW" altLang="en-US" dirty="0">
                <a:solidFill>
                  <a:schemeClr val="accent4">
                    <a:lumMod val="75000"/>
                  </a:schemeClr>
                </a:solidFill>
                <a:latin typeface="DFPYuanBold-B5" panose="020F0700000000000000" pitchFamily="34" charset="-120"/>
                <a:ea typeface="DFPYuanBold-B5"/>
              </a:rPr>
              <a:t>　　「關心鄰居，察覺鄰居異樣並報警求助。雖然鄰居最後不幸病逝，但仍與其家人一同處理其身後事。」</a:t>
            </a:r>
            <a:endParaRPr lang="zh-TW" altLang="en-US" dirty="0">
              <a:solidFill>
                <a:schemeClr val="accent4">
                  <a:lumMod val="75000"/>
                </a:schemeClr>
              </a:solidFill>
              <a:latin typeface="DFPYuanBold-B5" panose="020F0700000000000000" pitchFamily="34" charset="-120"/>
              <a:ea typeface="DFPYuanBold-B5" panose="020F0700000000000000" pitchFamily="34" charset="-120"/>
            </a:endParaRPr>
          </a:p>
        </p:txBody>
      </p:sp>
      <p:pic>
        <p:nvPicPr>
          <p:cNvPr id="12" name="Picture 11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F888137B-36CC-4C93-8E0D-381F384A8AA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0000" t="11594" r="20096" b="29469"/>
          <a:stretch/>
        </p:blipFill>
        <p:spPr>
          <a:xfrm>
            <a:off x="8788186" y="3490784"/>
            <a:ext cx="3586370" cy="3528525"/>
          </a:xfrm>
          <a:prstGeom prst="rect">
            <a:avLst/>
          </a:prstGeom>
        </p:spPr>
      </p:pic>
      <p:pic>
        <p:nvPicPr>
          <p:cNvPr id="6" name="Graphic 5" descr="Lights On with solid fill">
            <a:extLst>
              <a:ext uri="{FF2B5EF4-FFF2-40B4-BE49-F238E27FC236}">
                <a16:creationId xmlns:a16="http://schemas.microsoft.com/office/drawing/2014/main" id="{86F4A2E5-039F-4462-BAE2-C59BDFB75FA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20346944">
            <a:off x="470695" y="3936084"/>
            <a:ext cx="839956" cy="839956"/>
          </a:xfrm>
          <a:prstGeom prst="rect">
            <a:avLst/>
          </a:prstGeom>
        </p:spPr>
      </p:pic>
      <p:pic>
        <p:nvPicPr>
          <p:cNvPr id="7" name="Graphic 6" descr="Lights On with solid fill">
            <a:extLst>
              <a:ext uri="{FF2B5EF4-FFF2-40B4-BE49-F238E27FC236}">
                <a16:creationId xmlns:a16="http://schemas.microsoft.com/office/drawing/2014/main" id="{5AD13FAA-467E-4AFD-A647-76378201215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20346944">
            <a:off x="563294" y="4768026"/>
            <a:ext cx="839956" cy="839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846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CCE2D2-D1ED-0248-A5B0-FC4C18678E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94248"/>
            <a:ext cx="10515600" cy="2852737"/>
          </a:xfrm>
        </p:spPr>
        <p:txBody>
          <a:bodyPr/>
          <a:lstStyle/>
          <a:p>
            <a:pPr algn="ctr"/>
            <a:r>
              <a:rPr lang="zh-TW" altLang="en-US">
                <a:solidFill>
                  <a:srgbClr val="5E4732"/>
                </a:solidFill>
                <a:ea typeface="DFPYuanBold-B5" panose="020F0700000000000000" pitchFamily="34" charset="-120"/>
              </a:rPr>
              <a:t>參考資料</a:t>
            </a:r>
            <a:endParaRPr lang="en-US">
              <a:solidFill>
                <a:srgbClr val="5E4732"/>
              </a:solidFill>
              <a:ea typeface="DFPYuanBold-B5" panose="020F07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111252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B0BEA0-2C55-134E-B360-277BAF7318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>
                <a:solidFill>
                  <a:schemeClr val="bg1"/>
                </a:solidFill>
                <a:latin typeface="DFPYuanBold-B5" panose="020F0700000000000000" pitchFamily="34" charset="-120"/>
                <a:ea typeface="DFPYuanBold-B5" panose="020F0700000000000000" pitchFamily="34" charset="-120"/>
              </a:rPr>
              <a:t>參考資料</a:t>
            </a:r>
            <a:endParaRPr lang="en-US" b="1">
              <a:solidFill>
                <a:schemeClr val="bg1"/>
              </a:solidFill>
              <a:latin typeface="DFPYuanBold-B5" panose="020F0700000000000000" pitchFamily="34" charset="-120"/>
              <a:ea typeface="DFPYuanBold-B5" panose="020F0700000000000000" pitchFamily="34" charset="-12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756265A-C86A-354C-AFC1-68498D2203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68557"/>
            <a:ext cx="10515600" cy="4624318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altLang="zh-TW" dirty="0">
                <a:solidFill>
                  <a:srgbClr val="5E4732"/>
                </a:solidFill>
                <a:latin typeface="DFPYuanBold-B5" panose="020F0700000000000000" pitchFamily="34" charset="-120"/>
                <a:ea typeface="DFPYuanBold-B5" panose="020F0700000000000000" pitchFamily="34" charset="-120"/>
              </a:rPr>
              <a:t>〈</a:t>
            </a:r>
            <a:r>
              <a:rPr lang="zh-TW" altLang="en-US">
                <a:solidFill>
                  <a:srgbClr val="5E4732"/>
                </a:solidFill>
                <a:latin typeface="DFPYuanBold-B5" panose="020F0700000000000000" pitchFamily="34" charset="-120"/>
                <a:ea typeface="DFPYuanBold-B5" panose="020F0700000000000000" pitchFamily="34" charset="-120"/>
              </a:rPr>
              <a:t>孔子解構「仁」字的意義</a:t>
            </a:r>
            <a:r>
              <a:rPr lang="en-US" altLang="zh-TW" dirty="0">
                <a:solidFill>
                  <a:srgbClr val="5E4732"/>
                </a:solidFill>
                <a:latin typeface="DFPYuanBold-B5" panose="020F0700000000000000" pitchFamily="34" charset="-120"/>
                <a:ea typeface="DFPYuanBold-B5" panose="020F0700000000000000" pitchFamily="34" charset="-120"/>
              </a:rPr>
              <a:t>〉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HK" altLang="zh-TW">
                <a:solidFill>
                  <a:srgbClr val="5E4732"/>
                </a:solidFill>
                <a:latin typeface="DFPYuanBold-B5" panose="020F0700000000000000" pitchFamily="34" charset="-120"/>
                <a:ea typeface="DFPYuanBold-B5" panose="020F0700000000000000" pitchFamily="34" charset="-120"/>
                <a:hlinkClick r:id="rId4"/>
              </a:rPr>
              <a:t>https://chiculture.org.hk/tc/china-five-thousand</a:t>
            </a:r>
            <a:br>
              <a:rPr lang="en-HK" altLang="zh-TW">
                <a:solidFill>
                  <a:srgbClr val="5E4732"/>
                </a:solidFill>
                <a:latin typeface="DFPYuanBold-B5" panose="020F0700000000000000" pitchFamily="34" charset="-120"/>
                <a:ea typeface="DFPYuanBold-B5" panose="020F0700000000000000" pitchFamily="34" charset="-120"/>
                <a:hlinkClick r:id="rId4"/>
              </a:rPr>
            </a:br>
            <a:r>
              <a:rPr lang="en-HK" altLang="zh-TW">
                <a:solidFill>
                  <a:srgbClr val="5E4732"/>
                </a:solidFill>
                <a:latin typeface="DFPYuanBold-B5" panose="020F0700000000000000" pitchFamily="34" charset="-120"/>
                <a:ea typeface="DFPYuanBold-B5" panose="020F0700000000000000" pitchFamily="34" charset="-120"/>
                <a:hlinkClick r:id="rId4"/>
              </a:rPr>
              <a:t>-years/373</a:t>
            </a:r>
            <a:endParaRPr lang="en-US" altLang="zh-TW">
              <a:solidFill>
                <a:srgbClr val="5E4732"/>
              </a:solidFill>
              <a:latin typeface="DFPYuanBold-B5" panose="020F0700000000000000" pitchFamily="34" charset="-120"/>
              <a:ea typeface="DFPYuanBold-B5" panose="020F0700000000000000" pitchFamily="34" charset="-120"/>
            </a:endParaRPr>
          </a:p>
          <a:p>
            <a:pPr>
              <a:lnSpc>
                <a:spcPct val="150000"/>
              </a:lnSpc>
            </a:pPr>
            <a:r>
              <a:rPr lang="en-US" altLang="zh-TW" dirty="0">
                <a:solidFill>
                  <a:srgbClr val="5E4732"/>
                </a:solidFill>
                <a:latin typeface="DFPYuanBold-B5" panose="020F0700000000000000" pitchFamily="34" charset="-120"/>
                <a:ea typeface="DFPYuanBold-B5" panose="020F0700000000000000" pitchFamily="34" charset="-120"/>
              </a:rPr>
              <a:t>〈</a:t>
            </a:r>
            <a:r>
              <a:rPr lang="zh-TW" altLang="en-US">
                <a:solidFill>
                  <a:srgbClr val="5E4732"/>
                </a:solidFill>
                <a:latin typeface="DFPYuanBold-B5" panose="020F0700000000000000" pitchFamily="34" charset="-120"/>
                <a:ea typeface="DFPYuanBold-B5" panose="020F0700000000000000" pitchFamily="34" charset="-120"/>
              </a:rPr>
              <a:t>孔孟與儒家思想</a:t>
            </a:r>
            <a:r>
              <a:rPr lang="en-US" altLang="zh-TW" dirty="0">
                <a:solidFill>
                  <a:srgbClr val="5E4732"/>
                </a:solidFill>
                <a:latin typeface="DFPYuanBold-B5" panose="020F0700000000000000" pitchFamily="34" charset="-120"/>
                <a:ea typeface="DFPYuanBold-B5" panose="020F0700000000000000" pitchFamily="34" charset="-120"/>
              </a:rPr>
              <a:t>〉</a:t>
            </a:r>
            <a:endParaRPr lang="en-HK" altLang="zh-TW" dirty="0">
              <a:solidFill>
                <a:srgbClr val="5E4732"/>
              </a:solidFill>
              <a:latin typeface="DFPYuanBold-B5" panose="020F0700000000000000" pitchFamily="34" charset="-120"/>
              <a:ea typeface="DFPYuanBold-B5" panose="020F0700000000000000" pitchFamily="34" charset="-12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HK" altLang="zh-TW">
                <a:solidFill>
                  <a:srgbClr val="5E4732"/>
                </a:solidFill>
                <a:latin typeface="DFPYuanBold-B5" panose="020F0700000000000000" pitchFamily="34" charset="-120"/>
                <a:ea typeface="DFPYuanBold-B5" panose="020F0700000000000000" pitchFamily="34" charset="-120"/>
                <a:hlinkClick r:id="rId5"/>
              </a:rPr>
              <a:t>https://chiculture.org.hk/tc/china-five-thousand</a:t>
            </a:r>
            <a:br>
              <a:rPr lang="en-HK" altLang="zh-TW">
                <a:solidFill>
                  <a:srgbClr val="5E4732"/>
                </a:solidFill>
                <a:latin typeface="DFPYuanBold-B5" panose="020F0700000000000000" pitchFamily="34" charset="-120"/>
                <a:ea typeface="DFPYuanBold-B5" panose="020F0700000000000000" pitchFamily="34" charset="-120"/>
                <a:hlinkClick r:id="rId5"/>
              </a:rPr>
            </a:br>
            <a:r>
              <a:rPr lang="en-HK" altLang="zh-TW">
                <a:solidFill>
                  <a:srgbClr val="5E4732"/>
                </a:solidFill>
                <a:latin typeface="DFPYuanBold-B5" panose="020F0700000000000000" pitchFamily="34" charset="-120"/>
                <a:ea typeface="DFPYuanBold-B5" panose="020F0700000000000000" pitchFamily="34" charset="-120"/>
                <a:hlinkClick r:id="rId5"/>
              </a:rPr>
              <a:t>-years/1916</a:t>
            </a:r>
            <a:endParaRPr lang="en-HK" altLang="zh-TW">
              <a:solidFill>
                <a:srgbClr val="5E4732"/>
              </a:solidFill>
              <a:latin typeface="DFPYuanBold-B5" panose="020F0700000000000000" pitchFamily="34" charset="-120"/>
              <a:ea typeface="DFPYuanBold-B5" panose="020F0700000000000000" pitchFamily="34" charset="-12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CA40B07-C9F2-4236-B783-D4D01A452C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6280" y="2158447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40829B11-2662-449F-9B2A-36347EACAE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6280" y="4504487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37021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CCE2D2-D1ED-0248-A5B0-FC4C18678E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94248"/>
            <a:ext cx="10515600" cy="2852737"/>
          </a:xfrm>
        </p:spPr>
        <p:txBody>
          <a:bodyPr>
            <a:normAutofit fontScale="90000"/>
          </a:bodyPr>
          <a:lstStyle/>
          <a:p>
            <a:pPr algn="ctr"/>
            <a:r>
              <a:rPr lang="zh-TW" altLang="en-US" sz="8800" b="1">
                <a:solidFill>
                  <a:srgbClr val="5E4732"/>
                </a:solidFill>
                <a:latin typeface="DFPYuanBold-B5" panose="020F0700000000000000" pitchFamily="34" charset="-120"/>
                <a:ea typeface="DFPYuanBold-B5" panose="020F0700000000000000" pitchFamily="34" charset="-120"/>
              </a:rPr>
              <a:t>主題：仁　</a:t>
            </a:r>
            <a:br>
              <a:rPr lang="en-US" altLang="zh-TW" sz="8800" b="1">
                <a:solidFill>
                  <a:srgbClr val="5E4732"/>
                </a:solidFill>
                <a:latin typeface="DFPYuanBold-B5" panose="020F0700000000000000" pitchFamily="34" charset="-120"/>
                <a:ea typeface="DFPYuanBold-B5" panose="020F0700000000000000" pitchFamily="34" charset="-120"/>
              </a:rPr>
            </a:br>
            <a:br>
              <a:rPr lang="en-US" altLang="zh-TW">
                <a:solidFill>
                  <a:srgbClr val="5E4732"/>
                </a:solidFill>
                <a:latin typeface="DFPYuanBold-B5" panose="020F0700000000000000" pitchFamily="34" charset="-120"/>
                <a:ea typeface="DFPYuanBold-B5" panose="020F0700000000000000" pitchFamily="34" charset="-120"/>
              </a:rPr>
            </a:br>
            <a:r>
              <a:rPr lang="zh-TW" altLang="en-US">
                <a:solidFill>
                  <a:srgbClr val="5E4732"/>
                </a:solidFill>
                <a:latin typeface="DFPYuanBold-B5" panose="020F0700000000000000" pitchFamily="34" charset="-120"/>
                <a:ea typeface="DFPYuanBold-B5" panose="020F0700000000000000" pitchFamily="34" charset="-120"/>
              </a:rPr>
              <a:t>無心之失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0723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B0BEA0-2C55-134E-B360-277BAF7318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>
                <a:solidFill>
                  <a:schemeClr val="bg1"/>
                </a:solidFill>
                <a:latin typeface="DFPYuanBold-B5" panose="020F0700000000000000" pitchFamily="34" charset="-120"/>
                <a:ea typeface="DFPYuanBold-B5" panose="020F0700000000000000" pitchFamily="34" charset="-120"/>
              </a:rPr>
              <a:t>學習目標</a:t>
            </a:r>
            <a:endParaRPr lang="en-US" b="1">
              <a:solidFill>
                <a:schemeClr val="bg1"/>
              </a:solidFill>
              <a:latin typeface="DFPYuanBold-B5" panose="020F0700000000000000" pitchFamily="34" charset="-120"/>
              <a:ea typeface="DFPYuanBold-B5" panose="020F0700000000000000" pitchFamily="34" charset="-12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756265A-C86A-354C-AFC1-68498D2203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2439658"/>
            <a:ext cx="10515600" cy="303349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zh-TW" altLang="en-US">
                <a:solidFill>
                  <a:srgbClr val="5E4732"/>
                </a:solidFill>
                <a:latin typeface="DFPYuanBold-B5" panose="020F0700000000000000" pitchFamily="34" charset="-120"/>
                <a:ea typeface="DFPYuanBold-B5" panose="020F0700000000000000" pitchFamily="34" charset="-120"/>
              </a:rPr>
              <a:t>明白仁愛的互助精神。</a:t>
            </a:r>
          </a:p>
          <a:p>
            <a:pPr>
              <a:lnSpc>
                <a:spcPct val="150000"/>
              </a:lnSpc>
            </a:pPr>
            <a:r>
              <a:rPr lang="zh-TW" altLang="en-US">
                <a:solidFill>
                  <a:srgbClr val="5E4732"/>
                </a:solidFill>
                <a:latin typeface="DFPYuanBold-B5" panose="020F0700000000000000" pitchFamily="34" charset="-120"/>
                <a:ea typeface="DFPYuanBold-B5" panose="020F0700000000000000" pitchFamily="34" charset="-120"/>
              </a:rPr>
              <a:t>學會以正面積極的態度和方法，表達自己的情緒和感受。</a:t>
            </a:r>
          </a:p>
          <a:p>
            <a:pPr>
              <a:lnSpc>
                <a:spcPct val="150000"/>
              </a:lnSpc>
            </a:pPr>
            <a:r>
              <a:rPr lang="zh-TW" altLang="en-US">
                <a:solidFill>
                  <a:srgbClr val="5E4732"/>
                </a:solidFill>
                <a:latin typeface="DFPYuanBold-B5" panose="020F0700000000000000" pitchFamily="34" charset="-120"/>
                <a:ea typeface="DFPYuanBold-B5" panose="020F0700000000000000" pitchFamily="34" charset="-120"/>
              </a:rPr>
              <a:t>學會主動關心別人的需要，以包容和寬恕的態度面對別人的過錯。</a:t>
            </a:r>
          </a:p>
        </p:txBody>
      </p:sp>
    </p:spTree>
    <p:extLst>
      <p:ext uri="{BB962C8B-B14F-4D97-AF65-F5344CB8AC3E}">
        <p14:creationId xmlns:p14="http://schemas.microsoft.com/office/powerpoint/2010/main" val="32656742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B0BEA0-2C55-134E-B360-277BAF7318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>
                <a:solidFill>
                  <a:schemeClr val="bg1"/>
                </a:solidFill>
                <a:latin typeface="DFPYuanBold-B5" panose="020F0700000000000000" pitchFamily="34" charset="-120"/>
                <a:ea typeface="DFPYuanBold-B5" panose="020F0700000000000000" pitchFamily="34" charset="-120"/>
              </a:rPr>
              <a:t>培養的價值觀</a:t>
            </a:r>
            <a:r>
              <a:rPr lang="en-US" altLang="zh-TW" b="1">
                <a:solidFill>
                  <a:schemeClr val="bg1"/>
                </a:solidFill>
                <a:latin typeface="DFPYuanBold-B5" panose="020F0700000000000000" pitchFamily="34" charset="-120"/>
                <a:ea typeface="DFPYuanBold-B5" panose="020F0700000000000000" pitchFamily="34" charset="-120"/>
              </a:rPr>
              <a:t>/</a:t>
            </a:r>
            <a:r>
              <a:rPr lang="zh-TW" altLang="en-US" b="1">
                <a:solidFill>
                  <a:schemeClr val="bg1"/>
                </a:solidFill>
                <a:latin typeface="DFPYuanBold-B5" panose="020F0700000000000000" pitchFamily="34" charset="-120"/>
                <a:ea typeface="DFPYuanBold-B5" panose="020F0700000000000000" pitchFamily="34" charset="-120"/>
              </a:rPr>
              <a:t>態度</a:t>
            </a:r>
            <a:r>
              <a:rPr lang="en-US" altLang="zh-TW" b="1">
                <a:solidFill>
                  <a:schemeClr val="bg1"/>
                </a:solidFill>
                <a:latin typeface="DFPYuanBold-B5" panose="020F0700000000000000" pitchFamily="34" charset="-120"/>
                <a:ea typeface="DFPYuanBold-B5" panose="020F0700000000000000" pitchFamily="34" charset="-120"/>
              </a:rPr>
              <a:t>		</a:t>
            </a:r>
            <a:r>
              <a:rPr lang="zh-TW" altLang="en-US" b="1">
                <a:solidFill>
                  <a:schemeClr val="bg1"/>
                </a:solidFill>
                <a:latin typeface="DFPYuanBold-B5" panose="020F0700000000000000" pitchFamily="34" charset="-120"/>
                <a:ea typeface="DFPYuanBold-B5" panose="020F0700000000000000" pitchFamily="34" charset="-120"/>
              </a:rPr>
              <a:t>中華傳統美德</a:t>
            </a:r>
            <a:endParaRPr lang="en-US" b="1">
              <a:solidFill>
                <a:schemeClr val="bg1"/>
              </a:solidFill>
              <a:latin typeface="DFPYuanBold-B5" panose="020F0700000000000000" pitchFamily="34" charset="-120"/>
              <a:ea typeface="DFPYuanBold-B5" panose="020F0700000000000000" pitchFamily="34" charset="-12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D0B68FF-A3BF-4107-9A08-FEFE949B8AFE}"/>
              </a:ext>
            </a:extLst>
          </p:cNvPr>
          <p:cNvSpPr txBox="1">
            <a:spLocks/>
          </p:cNvSpPr>
          <p:nvPr/>
        </p:nvSpPr>
        <p:spPr>
          <a:xfrm>
            <a:off x="1121016" y="2087671"/>
            <a:ext cx="5181600" cy="4351338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TW" altLang="en-US">
                <a:solidFill>
                  <a:srgbClr val="5E4732"/>
                </a:solidFill>
                <a:latin typeface="DFPYuanBold-B5" panose="020F0700000000000000" pitchFamily="34" charset="-120"/>
                <a:ea typeface="DFPYuanBold-B5" panose="020F0700000000000000" pitchFamily="34" charset="-120"/>
              </a:rPr>
              <a:t>關愛</a:t>
            </a:r>
          </a:p>
          <a:p>
            <a:pPr>
              <a:lnSpc>
                <a:spcPct val="150000"/>
              </a:lnSpc>
            </a:pPr>
            <a:r>
              <a:rPr lang="zh-TW" altLang="en-US">
                <a:solidFill>
                  <a:srgbClr val="5E4732"/>
                </a:solidFill>
                <a:latin typeface="DFPYuanBold-B5" panose="020F0700000000000000" pitchFamily="34" charset="-120"/>
                <a:ea typeface="DFPYuanBold-B5"/>
              </a:rPr>
              <a:t>尊重他人</a:t>
            </a:r>
          </a:p>
          <a:p>
            <a:pPr>
              <a:lnSpc>
                <a:spcPct val="150000"/>
              </a:lnSpc>
            </a:pPr>
            <a:r>
              <a:rPr lang="zh-TW" altLang="en-US">
                <a:solidFill>
                  <a:srgbClr val="5E4732"/>
                </a:solidFill>
                <a:latin typeface="DFPYuanBold-B5" panose="020F0700000000000000" pitchFamily="34" charset="-120"/>
                <a:ea typeface="DFPYuanBold-B5" panose="020F0700000000000000" pitchFamily="34" charset="-120"/>
              </a:rPr>
              <a:t>承擔精神</a:t>
            </a:r>
          </a:p>
          <a:p>
            <a:pPr>
              <a:lnSpc>
                <a:spcPct val="150000"/>
              </a:lnSpc>
            </a:pPr>
            <a:r>
              <a:rPr lang="zh-TW" altLang="en-US">
                <a:solidFill>
                  <a:srgbClr val="5E4732"/>
                </a:solidFill>
                <a:latin typeface="DFPYuanBold-B5" panose="020F0700000000000000" pitchFamily="34" charset="-120"/>
                <a:ea typeface="DFPYuanBold-B5" panose="020F0700000000000000" pitchFamily="34" charset="-120"/>
              </a:rPr>
              <a:t>同理心</a:t>
            </a:r>
          </a:p>
          <a:p>
            <a:pPr>
              <a:lnSpc>
                <a:spcPct val="150000"/>
              </a:lnSpc>
            </a:pPr>
            <a:r>
              <a:rPr lang="zh-TW" altLang="en-US">
                <a:solidFill>
                  <a:srgbClr val="5E4732"/>
                </a:solidFill>
                <a:latin typeface="DFPYuanBold-B5" panose="020F0700000000000000" pitchFamily="34" charset="-120"/>
                <a:ea typeface="DFPYuanBold-B5" panose="020F0700000000000000" pitchFamily="34" charset="-120"/>
              </a:rPr>
              <a:t>積極面對困難</a:t>
            </a:r>
          </a:p>
          <a:p>
            <a:pPr>
              <a:lnSpc>
                <a:spcPct val="150000"/>
              </a:lnSpc>
            </a:pPr>
            <a:r>
              <a:rPr lang="zh-TW" altLang="en-US">
                <a:solidFill>
                  <a:srgbClr val="5E4732"/>
                </a:solidFill>
                <a:latin typeface="DFPYuanBold-B5" panose="020F0700000000000000" pitchFamily="34" charset="-120"/>
                <a:ea typeface="DFPYuanBold-B5"/>
              </a:rPr>
              <a:t>國民身份認同</a:t>
            </a:r>
            <a:endParaRPr lang="zh-TW" altLang="en-US" dirty="0">
              <a:solidFill>
                <a:srgbClr val="5E4732"/>
              </a:solidFill>
              <a:latin typeface="DFPYuanBold-B5" panose="020F0700000000000000" pitchFamily="34" charset="-120"/>
              <a:ea typeface="DFPYuanBold-B5" panose="020F0700000000000000" pitchFamily="34" charset="-120"/>
            </a:endParaRP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B6369FF9-D70D-473E-A286-DD47A339BB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095543"/>
            <a:ext cx="5181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50000"/>
              </a:lnSpc>
            </a:pPr>
            <a:r>
              <a:rPr lang="zh-TW" altLang="en-US">
                <a:solidFill>
                  <a:srgbClr val="5E4732"/>
                </a:solidFill>
                <a:latin typeface="DFPYuanBold-B5" panose="020F0700000000000000" pitchFamily="34" charset="-120"/>
                <a:ea typeface="DFPYuanBold-B5" panose="020F0700000000000000" pitchFamily="34" charset="-120"/>
              </a:rPr>
              <a:t>包容</a:t>
            </a:r>
          </a:p>
          <a:p>
            <a:pPr>
              <a:lnSpc>
                <a:spcPct val="150000"/>
              </a:lnSpc>
            </a:pPr>
            <a:r>
              <a:rPr lang="zh-TW" altLang="en-US">
                <a:solidFill>
                  <a:srgbClr val="5E4732"/>
                </a:solidFill>
                <a:latin typeface="DFPYuanBold-B5" panose="020F0700000000000000" pitchFamily="34" charset="-120"/>
                <a:ea typeface="DFPYuanBold-B5"/>
              </a:rPr>
              <a:t>仁愛（寬恕）</a:t>
            </a:r>
            <a:endParaRPr lang="zh-TW" altLang="en-US" dirty="0">
              <a:solidFill>
                <a:srgbClr val="5E4732"/>
              </a:solidFill>
              <a:latin typeface="DFPYuanBold-B5" panose="020F0700000000000000" pitchFamily="34" charset="-120"/>
              <a:ea typeface="DFPYuanBold-B5"/>
            </a:endParaRPr>
          </a:p>
          <a:p>
            <a:pPr marL="0" indent="0">
              <a:buNone/>
            </a:pPr>
            <a:endParaRPr lang="en-US">
              <a:solidFill>
                <a:srgbClr val="5E4732"/>
              </a:solidFill>
              <a:latin typeface="DFPYuanBold-B5" panose="020F0700000000000000" pitchFamily="34" charset="-120"/>
              <a:ea typeface="DFPYuanBold-B5" panose="020F07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6606211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B0BEA0-2C55-134E-B360-277BAF7318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>
                <a:solidFill>
                  <a:schemeClr val="bg1"/>
                </a:solidFill>
                <a:latin typeface="DFPYuanBold-B5" panose="020F0700000000000000" pitchFamily="34" charset="-120"/>
                <a:ea typeface="DFPYuanBold-B5" panose="020F0700000000000000" pitchFamily="34" charset="-120"/>
              </a:rPr>
              <a:t>「仁」的定義和內涵</a:t>
            </a:r>
            <a:endParaRPr lang="en-US" b="1">
              <a:solidFill>
                <a:schemeClr val="bg1"/>
              </a:solidFill>
              <a:latin typeface="DFPNYuanXBold-B5" panose="020F0900000000000000" pitchFamily="34" charset="-120"/>
              <a:ea typeface="DFPNYuanXBold-B5" panose="020F0900000000000000" pitchFamily="34" charset="-120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9C90FFA-B9D5-4C36-AA5D-60C0315985E9}"/>
              </a:ext>
            </a:extLst>
          </p:cNvPr>
          <p:cNvSpPr txBox="1">
            <a:spLocks/>
          </p:cNvSpPr>
          <p:nvPr/>
        </p:nvSpPr>
        <p:spPr>
          <a:xfrm>
            <a:off x="280635" y="2100469"/>
            <a:ext cx="6938826" cy="439240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zh-TW" altLang="en-US" sz="3000">
                <a:solidFill>
                  <a:srgbClr val="5E4732"/>
                </a:solidFill>
                <a:latin typeface="DFPYuanBold-B5" panose="020F0700000000000000" pitchFamily="34" charset="-120"/>
                <a:ea typeface="DFPYuanBold-B5" panose="020F0700000000000000" pitchFamily="34" charset="-120"/>
              </a:rPr>
              <a:t>「仁」的涵義廣泛，</a:t>
            </a:r>
            <a:r>
              <a:rPr lang="zh-TW" altLang="en-US" sz="3000" dirty="0">
                <a:solidFill>
                  <a:srgbClr val="5E4732"/>
                </a:solidFill>
                <a:latin typeface="DFPYuanBold-B5" panose="020F0700000000000000" pitchFamily="34" charset="-120"/>
                <a:ea typeface="DFPYuanBold-B5" panose="020F0700000000000000" pitchFamily="34" charset="-120"/>
              </a:rPr>
              <a:t>包括</a:t>
            </a:r>
            <a:r>
              <a:rPr lang="zh-TW" altLang="en-US" sz="3000">
                <a:solidFill>
                  <a:srgbClr val="5E4732"/>
                </a:solidFill>
                <a:latin typeface="DFPYuanBold-B5" panose="020F0700000000000000" pitchFamily="34" charset="-120"/>
                <a:ea typeface="DFPYuanBold-B5" panose="020F0700000000000000" pitchFamily="34" charset="-120"/>
              </a:rPr>
              <a:t>仁愛</a:t>
            </a:r>
            <a:r>
              <a:rPr lang="zh-TW" altLang="en-US" sz="3000" dirty="0">
                <a:solidFill>
                  <a:srgbClr val="5E4732"/>
                </a:solidFill>
                <a:latin typeface="DFPYuanBold-B5" panose="020F0700000000000000" pitchFamily="34" charset="-120"/>
                <a:ea typeface="DFPYuanBold-B5" panose="020F0700000000000000" pitchFamily="34" charset="-120"/>
              </a:rPr>
              <a:t>和</a:t>
            </a:r>
            <a:r>
              <a:rPr lang="zh-TW" altLang="en-US" sz="3000">
                <a:solidFill>
                  <a:srgbClr val="5E4732"/>
                </a:solidFill>
                <a:latin typeface="DFPYuanBold-B5" panose="020F0700000000000000" pitchFamily="34" charset="-120"/>
                <a:ea typeface="DFPYuanBold-B5" panose="020F0700000000000000" pitchFamily="34" charset="-120"/>
              </a:rPr>
              <a:t>忠恕。</a:t>
            </a:r>
          </a:p>
          <a:p>
            <a:pPr algn="just">
              <a:lnSpc>
                <a:spcPct val="150000"/>
              </a:lnSpc>
            </a:pPr>
            <a:r>
              <a:rPr lang="zh-TW" altLang="en-US" sz="3000">
                <a:solidFill>
                  <a:srgbClr val="5E4732"/>
                </a:solidFill>
                <a:latin typeface="DFPYuanBold-B5" panose="020F0700000000000000" pitchFamily="34" charset="-120"/>
                <a:ea typeface="DFPYuanBold-B5" panose="020F0700000000000000" pitchFamily="34" charset="-120"/>
              </a:rPr>
              <a:t>「仁愛」指以</a:t>
            </a:r>
            <a:r>
              <a:rPr lang="zh-TW" altLang="en-US" sz="3000" dirty="0">
                <a:solidFill>
                  <a:srgbClr val="5E4732"/>
                </a:solidFill>
                <a:latin typeface="DFPYuanBold-B5" panose="020F0700000000000000" pitchFamily="34" charset="-120"/>
                <a:ea typeface="DFPYuanBold-B5" panose="020F0700000000000000" pitchFamily="34" charset="-120"/>
              </a:rPr>
              <a:t>友善和</a:t>
            </a:r>
            <a:r>
              <a:rPr lang="zh-TW" altLang="en-US" sz="3000">
                <a:solidFill>
                  <a:srgbClr val="5E4732"/>
                </a:solidFill>
                <a:latin typeface="DFPYuanBold-B5" panose="020F0700000000000000" pitchFamily="34" charset="-120"/>
                <a:ea typeface="DFPYuanBold-B5" panose="020F0700000000000000" pitchFamily="34" charset="-120"/>
              </a:rPr>
              <a:t>寬容的態度待人，愛護</a:t>
            </a:r>
            <a:r>
              <a:rPr lang="zh-TW" altLang="en-US" sz="3000" dirty="0">
                <a:solidFill>
                  <a:srgbClr val="5E4732"/>
                </a:solidFill>
                <a:latin typeface="DFPYuanBold-B5" panose="020F0700000000000000" pitchFamily="34" charset="-120"/>
                <a:ea typeface="DFPYuanBold-B5" panose="020F0700000000000000" pitchFamily="34" charset="-120"/>
              </a:rPr>
              <a:t>別人</a:t>
            </a:r>
            <a:r>
              <a:rPr lang="zh-TW" altLang="en-US" sz="3000">
                <a:solidFill>
                  <a:srgbClr val="5E4732"/>
                </a:solidFill>
                <a:latin typeface="DFPYuanBold-B5" panose="020F0700000000000000" pitchFamily="34" charset="-120"/>
                <a:ea typeface="DFPYuanBold-B5" panose="020F0700000000000000" pitchFamily="34" charset="-120"/>
              </a:rPr>
              <a:t>。</a:t>
            </a:r>
          </a:p>
          <a:p>
            <a:pPr algn="just">
              <a:lnSpc>
                <a:spcPct val="150000"/>
              </a:lnSpc>
            </a:pPr>
            <a:r>
              <a:rPr lang="zh-TW" altLang="en-US" sz="3000">
                <a:solidFill>
                  <a:srgbClr val="5E4732"/>
                </a:solidFill>
                <a:latin typeface="DFPYuanBold-B5" panose="020F0700000000000000" pitchFamily="34" charset="-120"/>
                <a:ea typeface="DFPYuanBold-B5" panose="020F0700000000000000" pitchFamily="34" charset="-120"/>
              </a:rPr>
              <a:t>「忠恕」即是真誠的面對自己，懂得易地而處，將心比己，做到「己所不欲，勿施於人」。 </a:t>
            </a:r>
          </a:p>
          <a:p>
            <a:endParaRPr lang="en-US">
              <a:solidFill>
                <a:srgbClr val="5E4732"/>
              </a:solidFill>
              <a:latin typeface="DFPYuanBold-B5" panose="020F0700000000000000" pitchFamily="34" charset="-120"/>
              <a:ea typeface="DFPYuanBold-B5" panose="020F0700000000000000" pitchFamily="34" charset="-120"/>
            </a:endParaRPr>
          </a:p>
        </p:txBody>
      </p:sp>
      <p:pic>
        <p:nvPicPr>
          <p:cNvPr id="5" name="Picture 1">
            <a:extLst>
              <a:ext uri="{FF2B5EF4-FFF2-40B4-BE49-F238E27FC236}">
                <a16:creationId xmlns:a16="http://schemas.microsoft.com/office/drawing/2014/main" id="{E0D07E9D-A355-4C3D-860A-8174EE1D325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3" t="12258" r="52853" b="24884"/>
          <a:stretch/>
        </p:blipFill>
        <p:spPr bwMode="auto">
          <a:xfrm>
            <a:off x="9243789" y="3850226"/>
            <a:ext cx="2771744" cy="29428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6" name="群組 2">
            <a:extLst>
              <a:ext uri="{FF2B5EF4-FFF2-40B4-BE49-F238E27FC236}">
                <a16:creationId xmlns:a16="http://schemas.microsoft.com/office/drawing/2014/main" id="{BB04CA4E-11B0-4351-A13E-4BEAC37A4820}"/>
              </a:ext>
            </a:extLst>
          </p:cNvPr>
          <p:cNvGrpSpPr/>
          <p:nvPr/>
        </p:nvGrpSpPr>
        <p:grpSpPr>
          <a:xfrm>
            <a:off x="7219461" y="1818976"/>
            <a:ext cx="3847927" cy="1729382"/>
            <a:chOff x="6855200" y="2984301"/>
            <a:chExt cx="2843934" cy="926788"/>
          </a:xfrm>
        </p:grpSpPr>
        <p:sp>
          <p:nvSpPr>
            <p:cNvPr id="7" name="語音泡泡: 橢圓形 4">
              <a:extLst>
                <a:ext uri="{FF2B5EF4-FFF2-40B4-BE49-F238E27FC236}">
                  <a16:creationId xmlns:a16="http://schemas.microsoft.com/office/drawing/2014/main" id="{DD5DB06E-B585-4517-9DD4-77E313A65057}"/>
                </a:ext>
              </a:extLst>
            </p:cNvPr>
            <p:cNvSpPr/>
            <p:nvPr/>
          </p:nvSpPr>
          <p:spPr>
            <a:xfrm>
              <a:off x="6855200" y="2984301"/>
              <a:ext cx="2843934" cy="926788"/>
            </a:xfrm>
            <a:prstGeom prst="wedgeEllipseCallout">
              <a:avLst>
                <a:gd name="adj1" fmla="val 15741"/>
                <a:gd name="adj2" fmla="val 107093"/>
              </a:avLst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8" name="文字方塊 6">
              <a:extLst>
                <a:ext uri="{FF2B5EF4-FFF2-40B4-BE49-F238E27FC236}">
                  <a16:creationId xmlns:a16="http://schemas.microsoft.com/office/drawing/2014/main" id="{6533C005-258C-4CAA-9028-85035C1C5A81}"/>
                </a:ext>
              </a:extLst>
            </p:cNvPr>
            <p:cNvSpPr txBox="1"/>
            <p:nvPr/>
          </p:nvSpPr>
          <p:spPr>
            <a:xfrm>
              <a:off x="7003555" y="3334682"/>
              <a:ext cx="2695579" cy="2803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zh-TW" altLang="en-US" sz="2800">
                  <a:solidFill>
                    <a:schemeClr val="accent2">
                      <a:lumMod val="75000"/>
                    </a:schemeClr>
                  </a:solidFill>
                  <a:ea typeface="DFPYuanBold-B5" panose="020F0700000000000000" pitchFamily="34" charset="-120"/>
                </a:rPr>
                <a:t>你認為「仁」是甚麼？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238701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B0BEA0-2C55-134E-B360-277BAF7318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altLang="zh-TW">
                <a:solidFill>
                  <a:schemeClr val="bg1"/>
                </a:solidFill>
                <a:latin typeface="DFPYuanBold-B5" panose="020F0700000000000000" pitchFamily="34" charset="-120"/>
                <a:ea typeface="DFPYuanBold-B5" panose="020F0700000000000000" pitchFamily="34" charset="-120"/>
              </a:rPr>
            </a:br>
            <a:br>
              <a:rPr lang="zh-TW" altLang="en-US">
                <a:solidFill>
                  <a:schemeClr val="bg1"/>
                </a:solidFill>
                <a:latin typeface="DFPYuanBold-B5" panose="020F0700000000000000" pitchFamily="34" charset="-120"/>
                <a:ea typeface="DFPYuanBold-B5" panose="020F0700000000000000" pitchFamily="34" charset="-120"/>
              </a:rPr>
            </a:br>
            <a:endParaRPr lang="en-US">
              <a:solidFill>
                <a:schemeClr val="bg1"/>
              </a:solidFill>
              <a:latin typeface="DFPYuanBold-B5" panose="020F0700000000000000" pitchFamily="34" charset="-120"/>
              <a:ea typeface="DFPYuanBold-B5" panose="020F0700000000000000" pitchFamily="34" charset="-12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15CC092-396C-4DCC-A652-A70430320DA3}"/>
              </a:ext>
            </a:extLst>
          </p:cNvPr>
          <p:cNvSpPr txBox="1">
            <a:spLocks/>
          </p:cNvSpPr>
          <p:nvPr/>
        </p:nvSpPr>
        <p:spPr>
          <a:xfrm>
            <a:off x="762000" y="35256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b="1">
                <a:solidFill>
                  <a:schemeClr val="bg1"/>
                </a:solidFill>
                <a:latin typeface="DFPYuanBold-B5" panose="020F0700000000000000" pitchFamily="34" charset="-120"/>
                <a:ea typeface="DFPYuanBold-B5" panose="020F0700000000000000" pitchFamily="34" charset="-120"/>
              </a:rPr>
              <a:t>熱身活動</a:t>
            </a:r>
            <a:endParaRPr lang="en-US" b="1">
              <a:solidFill>
                <a:schemeClr val="bg1"/>
              </a:solidFill>
              <a:latin typeface="DFPYuanBold-B5" panose="020F0700000000000000" pitchFamily="34" charset="-120"/>
              <a:ea typeface="DFPYuanBold-B5" panose="020F0700000000000000" pitchFamily="34" charset="-120"/>
            </a:endParaRPr>
          </a:p>
        </p:txBody>
      </p:sp>
      <p:sp>
        <p:nvSpPr>
          <p:cNvPr id="10" name="Content Placeholder 4">
            <a:extLst>
              <a:ext uri="{FF2B5EF4-FFF2-40B4-BE49-F238E27FC236}">
                <a16:creationId xmlns:a16="http://schemas.microsoft.com/office/drawing/2014/main" id="{68204B43-52F4-4CBC-9EEA-C8DC3035967E}"/>
              </a:ext>
            </a:extLst>
          </p:cNvPr>
          <p:cNvSpPr txBox="1">
            <a:spLocks/>
          </p:cNvSpPr>
          <p:nvPr/>
        </p:nvSpPr>
        <p:spPr>
          <a:xfrm>
            <a:off x="7720726" y="3267389"/>
            <a:ext cx="4473844" cy="331095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zh-TW" altLang="en-US" b="1" dirty="0">
                <a:solidFill>
                  <a:srgbClr val="5E4732"/>
                </a:solidFill>
                <a:latin typeface="DFPYuanBold-B5" panose="020F0700000000000000" pitchFamily="34" charset="-120"/>
                <a:ea typeface="DFPYuanBold-B5" panose="020F0700000000000000" pitchFamily="34" charset="-120"/>
              </a:rPr>
              <a:t>想一想</a:t>
            </a:r>
            <a:r>
              <a:rPr lang="en-US" altLang="zh-TW" b="1" dirty="0">
                <a:solidFill>
                  <a:srgbClr val="5E4732"/>
                </a:solidFill>
                <a:latin typeface="+mj-ea"/>
                <a:ea typeface="+mj-ea"/>
              </a:rPr>
              <a:t>……</a:t>
            </a:r>
            <a:endParaRPr lang="en-HK" altLang="zh-TW" b="1" dirty="0">
              <a:solidFill>
                <a:srgbClr val="5E4732"/>
              </a:solidFill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zh-TW" altLang="en-US">
                <a:solidFill>
                  <a:srgbClr val="5E4732"/>
                </a:solidFill>
                <a:latin typeface="DFPYuanBold-B5" panose="020F0700000000000000" pitchFamily="34" charset="-120"/>
                <a:ea typeface="DFPYuanBold-B5"/>
              </a:rPr>
              <a:t>你有幫助別人的經驗嗎？</a:t>
            </a:r>
          </a:p>
          <a:p>
            <a:pPr>
              <a:lnSpc>
                <a:spcPct val="150000"/>
              </a:lnSpc>
            </a:pPr>
            <a:r>
              <a:rPr lang="zh-TW" altLang="en-US">
                <a:solidFill>
                  <a:srgbClr val="5E4732"/>
                </a:solidFill>
                <a:latin typeface="DFPYuanBold-B5"/>
                <a:ea typeface="DFPYuanBold-B5"/>
              </a:rPr>
              <a:t>對方真的有心做出令你不快的事嗎？</a:t>
            </a:r>
            <a:endParaRPr lang="zh-TW" altLang="en-US">
              <a:solidFill>
                <a:srgbClr val="5E4732"/>
              </a:solidFill>
              <a:latin typeface="DFPYuanBold-B5" panose="020F0700000000000000" pitchFamily="34" charset="-120"/>
              <a:ea typeface="DFPYuanBold-B5"/>
            </a:endParaRPr>
          </a:p>
        </p:txBody>
      </p:sp>
      <p:pic>
        <p:nvPicPr>
          <p:cNvPr id="4" name="Picture 3" descr="A couple of men holding basketballs&#10;&#10;Description automatically generated with low confidence">
            <a:extLst>
              <a:ext uri="{FF2B5EF4-FFF2-40B4-BE49-F238E27FC236}">
                <a16:creationId xmlns:a16="http://schemas.microsoft.com/office/drawing/2014/main" id="{64ABA4FE-7C70-4D22-BD0C-EF8D6EC0AF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200" y="2819953"/>
            <a:ext cx="3154602" cy="3154602"/>
          </a:xfrm>
          <a:prstGeom prst="rect">
            <a:avLst/>
          </a:prstGeom>
        </p:spPr>
      </p:pic>
      <p:pic>
        <p:nvPicPr>
          <p:cNvPr id="9" name="Picture 8" descr="Shape&#10;&#10;Description automatically generated">
            <a:extLst>
              <a:ext uri="{FF2B5EF4-FFF2-40B4-BE49-F238E27FC236}">
                <a16:creationId xmlns:a16="http://schemas.microsoft.com/office/drawing/2014/main" id="{FBC4E6E2-165A-4D07-8E1E-B42783A0402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78484" y="2776152"/>
            <a:ext cx="3154603" cy="3154603"/>
          </a:xfrm>
          <a:prstGeom prst="rect">
            <a:avLst/>
          </a:prstGeom>
        </p:spPr>
      </p:pic>
      <p:sp>
        <p:nvSpPr>
          <p:cNvPr id="14" name="Content Placeholder 4">
            <a:extLst>
              <a:ext uri="{FF2B5EF4-FFF2-40B4-BE49-F238E27FC236}">
                <a16:creationId xmlns:a16="http://schemas.microsoft.com/office/drawing/2014/main" id="{5EFE2E14-9858-4F84-B939-D1F77FB3A142}"/>
              </a:ext>
            </a:extLst>
          </p:cNvPr>
          <p:cNvSpPr txBox="1">
            <a:spLocks/>
          </p:cNvSpPr>
          <p:nvPr/>
        </p:nvSpPr>
        <p:spPr>
          <a:xfrm>
            <a:off x="343647" y="6088348"/>
            <a:ext cx="3154602" cy="4844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TW" altLang="en-US">
                <a:solidFill>
                  <a:srgbClr val="5E473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DFPYuanBold-B5" panose="020F0700000000000000" pitchFamily="34" charset="-120"/>
                <a:ea typeface="DFPYuanBold-B5" panose="020F0700000000000000" pitchFamily="34" charset="-120"/>
              </a:rPr>
              <a:t>不小心被踩了一腳</a:t>
            </a:r>
            <a:endParaRPr lang="en-US">
              <a:solidFill>
                <a:srgbClr val="5E4732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DFPYuanBold-B5" panose="020F0700000000000000" pitchFamily="34" charset="-120"/>
              <a:ea typeface="DFPYuanBold-B5" panose="020F0700000000000000" pitchFamily="34" charset="-120"/>
            </a:endParaRPr>
          </a:p>
        </p:txBody>
      </p:sp>
      <p:sp>
        <p:nvSpPr>
          <p:cNvPr id="17" name="Content Placeholder 4">
            <a:extLst>
              <a:ext uri="{FF2B5EF4-FFF2-40B4-BE49-F238E27FC236}">
                <a16:creationId xmlns:a16="http://schemas.microsoft.com/office/drawing/2014/main" id="{B23104A6-D77A-49A9-9C87-3756863AAFEB}"/>
              </a:ext>
            </a:extLst>
          </p:cNvPr>
          <p:cNvSpPr txBox="1">
            <a:spLocks/>
          </p:cNvSpPr>
          <p:nvPr/>
        </p:nvSpPr>
        <p:spPr>
          <a:xfrm>
            <a:off x="4104299" y="5974555"/>
            <a:ext cx="3663101" cy="4844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zh-TW" altLang="en-US">
                <a:solidFill>
                  <a:srgbClr val="5E473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DFPYuanBold-B5" panose="020F0700000000000000" pitchFamily="34" charset="-120"/>
                <a:ea typeface="DFPYuanBold-B5" panose="020F0700000000000000" pitchFamily="34" charset="-120"/>
              </a:rPr>
              <a:t>你心愛的模型被弟弟弄壞了</a:t>
            </a:r>
            <a:endParaRPr lang="en-US">
              <a:solidFill>
                <a:srgbClr val="5E4732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DFPYuanBold-B5" panose="020F0700000000000000" pitchFamily="34" charset="-120"/>
              <a:ea typeface="DFPYuanBold-B5" panose="020F0700000000000000" pitchFamily="34" charset="-120"/>
            </a:endParaRPr>
          </a:p>
        </p:txBody>
      </p:sp>
      <p:sp>
        <p:nvSpPr>
          <p:cNvPr id="11" name="Content Placeholder 4">
            <a:extLst>
              <a:ext uri="{FF2B5EF4-FFF2-40B4-BE49-F238E27FC236}">
                <a16:creationId xmlns:a16="http://schemas.microsoft.com/office/drawing/2014/main" id="{ADB53A09-A168-4E54-A062-852187C7A06C}"/>
              </a:ext>
            </a:extLst>
          </p:cNvPr>
          <p:cNvSpPr txBox="1">
            <a:spLocks/>
          </p:cNvSpPr>
          <p:nvPr/>
        </p:nvSpPr>
        <p:spPr>
          <a:xfrm>
            <a:off x="304188" y="1689059"/>
            <a:ext cx="11351517" cy="72263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zh-TW" altLang="en-US" dirty="0">
                <a:solidFill>
                  <a:srgbClr val="5E4732"/>
                </a:solidFill>
                <a:latin typeface="DFPYuanBold-B5" panose="020F0700000000000000" pitchFamily="34" charset="-120"/>
                <a:ea typeface="DFPYuanBold-B5"/>
              </a:rPr>
              <a:t>你遇過圖中的情況嗎？你還記得自己當時的反應嗎</a:t>
            </a:r>
            <a:r>
              <a:rPr lang="zh-TW" altLang="en-US" dirty="0">
                <a:ea typeface="新細明體"/>
              </a:rPr>
              <a:t>？</a:t>
            </a:r>
            <a:r>
              <a:rPr lang="zh-TW" altLang="en-US" dirty="0">
                <a:solidFill>
                  <a:srgbClr val="5E4732"/>
                </a:solidFill>
                <a:latin typeface="DFPYuanBold-B5" panose="020F0700000000000000" pitchFamily="34" charset="-120"/>
                <a:ea typeface="DFPYuanBold-B5"/>
              </a:rPr>
              <a:t>說一說。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56492071-88C8-4D6D-AF06-36BD3C142139}"/>
              </a:ext>
            </a:extLst>
          </p:cNvPr>
          <p:cNvSpPr/>
          <p:nvPr/>
        </p:nvSpPr>
        <p:spPr>
          <a:xfrm>
            <a:off x="1409661" y="2533914"/>
            <a:ext cx="995680" cy="484476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5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圖一</a:t>
            </a:r>
            <a:endParaRPr lang="en-US" sz="25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482A49A4-B045-4AF9-98A6-B7062E12A235}"/>
              </a:ext>
            </a:extLst>
          </p:cNvPr>
          <p:cNvSpPr/>
          <p:nvPr/>
        </p:nvSpPr>
        <p:spPr>
          <a:xfrm>
            <a:off x="5297463" y="2505269"/>
            <a:ext cx="995680" cy="484476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5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圖二</a:t>
            </a:r>
            <a:endParaRPr lang="en-US" sz="2500" b="1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6194512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B0BEA0-2C55-134E-B360-277BAF7318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altLang="zh-TW">
                <a:solidFill>
                  <a:schemeClr val="bg1"/>
                </a:solidFill>
                <a:latin typeface="DFPYuanBold-B5" panose="020F0700000000000000" pitchFamily="34" charset="-120"/>
                <a:ea typeface="DFPYuanBold-B5" panose="020F0700000000000000" pitchFamily="34" charset="-120"/>
              </a:rPr>
            </a:br>
            <a:br>
              <a:rPr lang="zh-TW" altLang="en-US">
                <a:solidFill>
                  <a:schemeClr val="bg1"/>
                </a:solidFill>
                <a:latin typeface="DFPYuanBold-B5" panose="020F0700000000000000" pitchFamily="34" charset="-120"/>
                <a:ea typeface="DFPYuanBold-B5" panose="020F0700000000000000" pitchFamily="34" charset="-120"/>
              </a:rPr>
            </a:br>
            <a:endParaRPr lang="en-US">
              <a:solidFill>
                <a:schemeClr val="bg1"/>
              </a:solidFill>
              <a:latin typeface="DFPYuanBold-B5" panose="020F0700000000000000" pitchFamily="34" charset="-120"/>
              <a:ea typeface="DFPYuanBold-B5" panose="020F0700000000000000" pitchFamily="34" charset="-12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15CC092-396C-4DCC-A652-A70430320DA3}"/>
              </a:ext>
            </a:extLst>
          </p:cNvPr>
          <p:cNvSpPr txBox="1">
            <a:spLocks/>
          </p:cNvSpPr>
          <p:nvPr/>
        </p:nvSpPr>
        <p:spPr>
          <a:xfrm>
            <a:off x="762000" y="35256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b="1">
                <a:solidFill>
                  <a:schemeClr val="bg1"/>
                </a:solidFill>
                <a:latin typeface="DFPYuanBold-B5" panose="020F0700000000000000" pitchFamily="34" charset="-120"/>
                <a:ea typeface="DFPYuanBold-B5" panose="020F0700000000000000" pitchFamily="34" charset="-120"/>
              </a:rPr>
              <a:t>古代動畫簡介</a:t>
            </a:r>
            <a:endParaRPr lang="en-US">
              <a:solidFill>
                <a:schemeClr val="bg1"/>
              </a:solidFill>
              <a:latin typeface="DFPYuanBold-B5" panose="020F0700000000000000" pitchFamily="34" charset="-120"/>
              <a:ea typeface="DFPYuanBold-B5" panose="020F0700000000000000" pitchFamily="34" charset="-120"/>
            </a:endParaRPr>
          </a:p>
        </p:txBody>
      </p:sp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0657034B-2F78-49E0-A41E-73EA1AECB122}"/>
              </a:ext>
            </a:extLst>
          </p:cNvPr>
          <p:cNvSpPr txBox="1">
            <a:spLocks/>
          </p:cNvSpPr>
          <p:nvPr/>
        </p:nvSpPr>
        <p:spPr>
          <a:xfrm>
            <a:off x="838200" y="2505991"/>
            <a:ext cx="5257801" cy="39703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TW" altLang="en-US" b="1" dirty="0">
                <a:solidFill>
                  <a:schemeClr val="accent2">
                    <a:lumMod val="50000"/>
                  </a:schemeClr>
                </a:solidFill>
                <a:latin typeface="DFPYuanBold-B5" panose="020F0700000000000000" pitchFamily="34" charset="-120"/>
                <a:ea typeface="DFPYuanBold-B5" panose="020F0700000000000000" pitchFamily="34" charset="-120"/>
              </a:rPr>
              <a:t>主角：劉寬</a:t>
            </a:r>
            <a:endParaRPr lang="en-HK" altLang="zh-TW" b="1" dirty="0">
              <a:solidFill>
                <a:schemeClr val="accent2">
                  <a:lumMod val="50000"/>
                </a:schemeClr>
              </a:solidFill>
              <a:latin typeface="DFPYuanBold-B5" panose="020F0700000000000000" pitchFamily="34" charset="-120"/>
              <a:ea typeface="DFPYuanBold-B5" panose="020F0700000000000000" pitchFamily="34" charset="-120"/>
            </a:endParaRPr>
          </a:p>
          <a:p>
            <a:pPr>
              <a:lnSpc>
                <a:spcPct val="150000"/>
              </a:lnSpc>
            </a:pPr>
            <a:r>
              <a:rPr lang="zh-TW" altLang="en-US" dirty="0">
                <a:solidFill>
                  <a:srgbClr val="5E4732"/>
                </a:solidFill>
                <a:latin typeface="DFPYuanBold-B5" panose="020F0700000000000000" pitchFamily="34" charset="-120"/>
                <a:ea typeface="DFPYuanBold-B5" panose="020F0700000000000000" pitchFamily="34" charset="-120"/>
              </a:rPr>
              <a:t>漢朝的朝臣</a:t>
            </a:r>
            <a:endParaRPr lang="en-HK" altLang="zh-TW" dirty="0">
              <a:solidFill>
                <a:srgbClr val="5E4732"/>
              </a:solidFill>
              <a:latin typeface="DFPYuanBold-B5" panose="020F0700000000000000" pitchFamily="34" charset="-120"/>
              <a:ea typeface="DFPYuanBold-B5" panose="020F0700000000000000" pitchFamily="34" charset="-120"/>
            </a:endParaRPr>
          </a:p>
          <a:p>
            <a:pPr>
              <a:lnSpc>
                <a:spcPct val="150000"/>
              </a:lnSpc>
            </a:pPr>
            <a:r>
              <a:rPr lang="zh-TW" altLang="en-US" dirty="0">
                <a:solidFill>
                  <a:srgbClr val="5E4732"/>
                </a:solidFill>
                <a:latin typeface="DFPYuanBold-B5" panose="020F0700000000000000" pitchFamily="34" charset="-120"/>
                <a:ea typeface="DFPYuanBold-B5" panose="020F0700000000000000" pitchFamily="34" charset="-120"/>
              </a:rPr>
              <a:t>性情温良，寬厚和藹</a:t>
            </a:r>
            <a:endParaRPr lang="en-HK" altLang="zh-TW" dirty="0">
              <a:solidFill>
                <a:srgbClr val="5E4732"/>
              </a:solidFill>
              <a:latin typeface="DFPYuanBold-B5" panose="020F0700000000000000" pitchFamily="34" charset="-120"/>
              <a:ea typeface="DFPYuanBold-B5" panose="020F0700000000000000" pitchFamily="34" charset="-120"/>
            </a:endParaRPr>
          </a:p>
          <a:p>
            <a:pPr>
              <a:lnSpc>
                <a:spcPct val="150000"/>
              </a:lnSpc>
            </a:pPr>
            <a:r>
              <a:rPr lang="zh-TW" altLang="en-US" dirty="0">
                <a:solidFill>
                  <a:srgbClr val="5E4732"/>
                </a:solidFill>
                <a:latin typeface="DFPYuanBold-B5" panose="020F0700000000000000" pitchFamily="34" charset="-120"/>
                <a:ea typeface="DFPYuanBold-B5" panose="020F0700000000000000" pitchFamily="34" charset="-120"/>
              </a:rPr>
              <a:t>對任何人都抱有仁愛之心</a:t>
            </a:r>
          </a:p>
          <a:p>
            <a:endParaRPr lang="en-US" dirty="0">
              <a:solidFill>
                <a:srgbClr val="5E4732"/>
              </a:solidFill>
              <a:latin typeface="DFPYuanBold-B5" panose="020F0700000000000000" pitchFamily="34" charset="-120"/>
              <a:ea typeface="DFPYuanBold-B5" panose="020F0700000000000000" pitchFamily="34" charset="-12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DBB8E81-60EA-4106-B868-5D15B7BCD89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2359" t="37037" r="31097" b="27397"/>
          <a:stretch/>
        </p:blipFill>
        <p:spPr>
          <a:xfrm>
            <a:off x="7411278" y="2111870"/>
            <a:ext cx="3610181" cy="436572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5912523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B0BEA0-2C55-134E-B360-277BAF7318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altLang="zh-TW">
                <a:solidFill>
                  <a:schemeClr val="bg1"/>
                </a:solidFill>
                <a:latin typeface="DFPYuanBold-B5" panose="020F0700000000000000" pitchFamily="34" charset="-120"/>
                <a:ea typeface="DFPYuanBold-B5" panose="020F0700000000000000" pitchFamily="34" charset="-120"/>
              </a:rPr>
            </a:br>
            <a:br>
              <a:rPr lang="zh-TW" altLang="en-US">
                <a:solidFill>
                  <a:schemeClr val="bg1"/>
                </a:solidFill>
                <a:latin typeface="DFPYuanBold-B5" panose="020F0700000000000000" pitchFamily="34" charset="-120"/>
                <a:ea typeface="DFPYuanBold-B5" panose="020F0700000000000000" pitchFamily="34" charset="-120"/>
              </a:rPr>
            </a:br>
            <a:endParaRPr lang="en-US">
              <a:solidFill>
                <a:schemeClr val="bg1"/>
              </a:solidFill>
              <a:latin typeface="DFPYuanBold-B5" panose="020F0700000000000000" pitchFamily="34" charset="-120"/>
              <a:ea typeface="DFPYuanBold-B5" panose="020F0700000000000000" pitchFamily="34" charset="-12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15CC092-396C-4DCC-A652-A70430320DA3}"/>
              </a:ext>
            </a:extLst>
          </p:cNvPr>
          <p:cNvSpPr txBox="1">
            <a:spLocks/>
          </p:cNvSpPr>
          <p:nvPr/>
        </p:nvSpPr>
        <p:spPr>
          <a:xfrm>
            <a:off x="762000" y="35256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b="1">
                <a:solidFill>
                  <a:schemeClr val="bg1"/>
                </a:solidFill>
                <a:latin typeface="DFPYuanBold-B5" panose="020F0700000000000000" pitchFamily="34" charset="-120"/>
                <a:ea typeface="DFPYuanBold-B5" panose="020F0700000000000000" pitchFamily="34" charset="-120"/>
              </a:rPr>
              <a:t>古代動畫簡介</a:t>
            </a:r>
            <a:endParaRPr lang="en-US">
              <a:solidFill>
                <a:schemeClr val="bg1"/>
              </a:solidFill>
              <a:latin typeface="DFPYuanBold-B5" panose="020F0700000000000000" pitchFamily="34" charset="-120"/>
              <a:ea typeface="DFPYuanBold-B5" panose="020F0700000000000000" pitchFamily="34" charset="-120"/>
            </a:endParaRPr>
          </a:p>
        </p:txBody>
      </p:sp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ABE6971B-C018-45B1-890F-0C061551274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9534" y="2044087"/>
            <a:ext cx="6465710" cy="446135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zh-TW" altLang="en-US" b="1" dirty="0">
                <a:solidFill>
                  <a:schemeClr val="accent2">
                    <a:lumMod val="50000"/>
                  </a:schemeClr>
                </a:solidFill>
                <a:latin typeface="DFPYuanBold-B5" panose="020F0700000000000000" pitchFamily="34" charset="-120"/>
                <a:ea typeface="DFPYuanBold-B5" panose="020F0700000000000000" pitchFamily="34" charset="-120"/>
              </a:rPr>
              <a:t>劉寬待人以寬</a:t>
            </a:r>
            <a:endParaRPr lang="en-US" altLang="zh-TW" b="1" dirty="0">
              <a:solidFill>
                <a:schemeClr val="accent2">
                  <a:lumMod val="50000"/>
                </a:schemeClr>
              </a:solidFill>
              <a:latin typeface="DFPYuanBold-B5" panose="020F0700000000000000" pitchFamily="34" charset="-120"/>
              <a:ea typeface="DFPYuanBold-B5" panose="020F0700000000000000" pitchFamily="34" charset="-12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TW" altLang="en-US">
                <a:solidFill>
                  <a:srgbClr val="5E4732"/>
                </a:solidFill>
                <a:latin typeface="DFPYuanBold-B5" panose="020F0700000000000000" pitchFamily="34" charset="-120"/>
                <a:ea typeface="DFPYuanBold-B5"/>
              </a:rPr>
              <a:t>劉寬是漢朝的朝臣。某日，當他穿戴好朝服準備上朝時，侍婢捧着一碗肉羹不小心撞到劉寬。盛肉羹的碗打翻了，肉羹全都濺到劉寬身上，沾污了他的朝服……</a:t>
            </a:r>
            <a:endParaRPr lang="zh-TW" altLang="en-US" b="1">
              <a:solidFill>
                <a:srgbClr val="5E4732"/>
              </a:solidFill>
              <a:latin typeface="DFPYuanBold-B5" panose="020F0700000000000000" pitchFamily="34" charset="-120"/>
              <a:ea typeface="DFPYuanBold-B5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95262CF-8912-44BA-AC15-9F90D8D5C60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448" t="5422" r="12429" b="5422"/>
          <a:stretch/>
        </p:blipFill>
        <p:spPr>
          <a:xfrm>
            <a:off x="8409731" y="2045133"/>
            <a:ext cx="3018874" cy="197620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479BC7E-5981-48B8-9CD4-22FC3DEC343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713" t="6501" r="3488" b="6501"/>
          <a:stretch/>
        </p:blipFill>
        <p:spPr>
          <a:xfrm>
            <a:off x="7475507" y="4562288"/>
            <a:ext cx="3235539" cy="18755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/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1873135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CCE2D2-D1ED-0248-A5B0-FC4C18678E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94248"/>
            <a:ext cx="10515600" cy="2852737"/>
          </a:xfrm>
        </p:spPr>
        <p:txBody>
          <a:bodyPr/>
          <a:lstStyle/>
          <a:p>
            <a:pPr algn="ctr"/>
            <a:r>
              <a:rPr lang="zh-TW" altLang="en-US" dirty="0">
                <a:solidFill>
                  <a:srgbClr val="5E4732"/>
                </a:solidFill>
                <a:ea typeface="DFPYuanBold-B5" panose="020F0700000000000000" pitchFamily="34" charset="-120"/>
              </a:rPr>
              <a:t>短片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86721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26AED26EDD48549808C35B334771AFF" ma:contentTypeVersion="16" ma:contentTypeDescription="Create a new document." ma:contentTypeScope="" ma:versionID="c8b634d49910f420ba57978bfe6418d7">
  <xsd:schema xmlns:xsd="http://www.w3.org/2001/XMLSchema" xmlns:xs="http://www.w3.org/2001/XMLSchema" xmlns:p="http://schemas.microsoft.com/office/2006/metadata/properties" xmlns:ns2="7c888565-292f-4b60-a4c3-978be975df1a" xmlns:ns3="a67ca032-99e1-499e-a335-21cedd256a52" targetNamespace="http://schemas.microsoft.com/office/2006/metadata/properties" ma:root="true" ma:fieldsID="c3c15164ac9887639d1a980978f0cf5b" ns2:_="" ns3:_="">
    <xsd:import namespace="7c888565-292f-4b60-a4c3-978be975df1a"/>
    <xsd:import namespace="a67ca032-99e1-499e-a335-21cedd256a5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c888565-292f-4b60-a4c3-978be975df1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hidden="true" ma:internalName="MediaServiceKeyPoints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hidden="true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hidden="true" ma:internalName="MediaServiceOCR" ma:readOnly="true">
      <xsd:simpleType>
        <xsd:restriction base="dms:Note"/>
      </xsd:simpleType>
    </xsd:element>
    <xsd:element name="MediaServiceLocation" ma:index="17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67ca032-99e1-499e-a335-21cedd256a52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hidden="true" ma:internalName="SharedWithDetail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464AE24-EE12-4ACF-A853-3D28FE08A05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c888565-292f-4b60-a4c3-978be975df1a"/>
    <ds:schemaRef ds:uri="a67ca032-99e1-499e-a335-21cedd256a5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164D35D-E109-4E3F-AF1C-696B539B6E8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591020D-9E78-48A9-AF01-CD5B0286532B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1645</Words>
  <Application>Microsoft Office PowerPoint</Application>
  <PresentationFormat>Widescreen</PresentationFormat>
  <Paragraphs>146</Paragraphs>
  <Slides>18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中華美德通古今 ── 傳統美德與正面價值觀學習資源套</vt:lpstr>
      <vt:lpstr>主題：仁　  無心之失</vt:lpstr>
      <vt:lpstr>學習目標</vt:lpstr>
      <vt:lpstr>培養的價值觀/態度  中華傳統美德</vt:lpstr>
      <vt:lpstr>「仁」的定義和內涵</vt:lpstr>
      <vt:lpstr>  </vt:lpstr>
      <vt:lpstr>  </vt:lpstr>
      <vt:lpstr>  </vt:lpstr>
      <vt:lpstr>短片 </vt:lpstr>
      <vt:lpstr>短片(待上載後補上連結)</vt:lpstr>
      <vt:lpstr>  </vt:lpstr>
      <vt:lpstr>  </vt:lpstr>
      <vt:lpstr>  </vt:lpstr>
      <vt:lpstr>竹Sir的話……</vt:lpstr>
      <vt:lpstr>我們明白了……</vt:lpstr>
      <vt:lpstr>延伸活動</vt:lpstr>
      <vt:lpstr>參考資料</vt:lpstr>
      <vt:lpstr>參考資料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傳統美德與正面價值觀</dc:title>
  <dc:creator>Anthony Chan</dc:creator>
  <cp:lastModifiedBy>MAN, Shi-chun</cp:lastModifiedBy>
  <cp:revision>265</cp:revision>
  <dcterms:created xsi:type="dcterms:W3CDTF">2021-12-09T09:54:35Z</dcterms:created>
  <dcterms:modified xsi:type="dcterms:W3CDTF">2022-07-05T07:54:28Z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0x010100B26AED26EDD48549808C35B334771AFF</vt:lpwstr>
  </property>
</Properties>
</file>